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x="18288000" cy="10287000"/>
  <p:notesSz cx="6858000" cy="9144000"/>
  <p:embeddedFontLst>
    <p:embeddedFont>
      <p:font typeface="Arial" charset="1" panose="020B0502020202020204"/>
      <p:regular r:id="rId68"/>
    </p:embeddedFont>
    <p:embeddedFont>
      <p:font typeface="Arial Bold" charset="1" panose="020B0802020202020204"/>
      <p:regular r:id="rId69"/>
    </p:embeddedFont>
    <p:embeddedFont>
      <p:font typeface="Daydream" charset="1" panose="00000000000000000000"/>
      <p:regular r:id="rId70"/>
    </p:embeddedFont>
    <p:embeddedFont>
      <p:font typeface="Old Standard Bold" charset="1" panose="02040503050505020303"/>
      <p:regular r:id="rId71"/>
    </p:embeddedFont>
    <p:embeddedFont>
      <p:font typeface="Questrial" charset="1" panose="02000000000000000000"/>
      <p:regular r:id="rId72"/>
    </p:embeddedFont>
    <p:embeddedFont>
      <p:font typeface="Arial Italics" charset="1" panose="020B0502020202090204"/>
      <p:regular r:id="rId73"/>
    </p:embeddedFont>
    <p:embeddedFont>
      <p:font typeface="Arial Bold Italics" charset="1" panose="020B080202020209020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svg" Type="http://schemas.openxmlformats.org/officeDocument/2006/relationships/image"/><Relationship Id="rId15" Target="../media/image21.png" Type="http://schemas.openxmlformats.org/officeDocument/2006/relationships/image"/><Relationship Id="rId16" Target="../media/image22.svg" Type="http://schemas.openxmlformats.org/officeDocument/2006/relationships/image"/><Relationship Id="rId17" Target="../media/image23.png" Type="http://schemas.openxmlformats.org/officeDocument/2006/relationships/image"/><Relationship Id="rId18" Target="../media/image24.svg" Type="http://schemas.openxmlformats.org/officeDocument/2006/relationships/image"/><Relationship Id="rId19" Target="../media/image4.png" Type="http://schemas.openxmlformats.org/officeDocument/2006/relationships/image"/><Relationship Id="rId2" Target="../media/image8.png" Type="http://schemas.openxmlformats.org/officeDocument/2006/relationships/image"/><Relationship Id="rId20" Target="../media/image5.svg" Type="http://schemas.openxmlformats.org/officeDocument/2006/relationships/image"/><Relationship Id="rId21" Target="../media/image6.png" Type="http://schemas.openxmlformats.org/officeDocument/2006/relationships/image"/><Relationship Id="rId22" Target="../media/image7.sv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https://twitter.com/MsEJenkinson"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 Id="rId7" Target="../media/image5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51.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5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3.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615683"/>
            <a:ext cx="18288000" cy="1294130"/>
          </a:xfrm>
          <a:prstGeom prst="rect">
            <a:avLst/>
          </a:prstGeom>
        </p:spPr>
        <p:txBody>
          <a:bodyPr anchor="t" rtlCol="false" tIns="0" lIns="0" bIns="0" rIns="0">
            <a:spAutoFit/>
          </a:bodyPr>
          <a:lstStyle/>
          <a:p>
            <a:pPr algn="ctr">
              <a:lnSpc>
                <a:spcPts val="9520"/>
              </a:lnSpc>
            </a:pPr>
            <a:r>
              <a:rPr lang="en-US" sz="6800">
                <a:solidFill>
                  <a:srgbClr val="0DA33B"/>
                </a:solidFill>
                <a:latin typeface="Arial Bold"/>
              </a:rPr>
              <a:t>NORTHERN IRELAND AND THE TROUBLES</a:t>
            </a:r>
          </a:p>
        </p:txBody>
      </p:sp>
      <p:sp>
        <p:nvSpPr>
          <p:cNvPr name="TextBox 9" id="9"/>
          <p:cNvSpPr txBox="true"/>
          <p:nvPr/>
        </p:nvSpPr>
        <p:spPr>
          <a:xfrm rot="0">
            <a:off x="0" y="3853171"/>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rPr>
              <a:t>northern ireland and the troubles</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2" id="12"/>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62000"/>
            <a:ext cx="15609955" cy="1327150"/>
          </a:xfrm>
          <a:prstGeom prst="rect">
            <a:avLst/>
          </a:prstGeom>
        </p:spPr>
        <p:txBody>
          <a:bodyPr anchor="t" rtlCol="false" tIns="0" lIns="0" bIns="0" rIns="0">
            <a:spAutoFit/>
          </a:bodyPr>
          <a:lstStyle/>
          <a:p>
            <a:pPr algn="l">
              <a:lnSpc>
                <a:spcPts val="9799"/>
              </a:lnSpc>
            </a:pPr>
            <a:r>
              <a:rPr lang="en-US" sz="6999">
                <a:solidFill>
                  <a:srgbClr val="004716"/>
                </a:solidFill>
                <a:latin typeface="Arial Bold"/>
              </a:rPr>
              <a:t>World War II and the Welfare State</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part of the UK, Northern Ireland was fully involved in World War II. </a:t>
            </a:r>
            <a:r>
              <a:rPr lang="en-US" sz="3000">
                <a:solidFill>
                  <a:srgbClr val="000000"/>
                </a:solidFill>
                <a:latin typeface="Arial"/>
              </a:rPr>
              <a:t>Belfast was heavily bombed during the </a:t>
            </a:r>
            <a:r>
              <a:rPr lang="en-US" sz="3000">
                <a:solidFill>
                  <a:srgbClr val="000000"/>
                </a:solidFill>
                <a:latin typeface="Arial Bold"/>
              </a:rPr>
              <a:t>Belfast Blitz</a:t>
            </a:r>
            <a:r>
              <a:rPr lang="en-US" sz="3000">
                <a:solidFill>
                  <a:srgbClr val="000000"/>
                </a:solidFill>
                <a:latin typeface="Arial"/>
              </a:rPr>
              <a:t> but overall the North’s economy benefited from the war.</a:t>
            </a:r>
          </a:p>
          <a:p>
            <a:pPr algn="l">
              <a:lnSpc>
                <a:spcPts val="4200"/>
              </a:lnSpc>
            </a:pPr>
            <a:r>
              <a:rPr lang="en-US" sz="3000">
                <a:solidFill>
                  <a:srgbClr val="000000"/>
                </a:solidFill>
                <a:latin typeface="Arial"/>
              </a:rPr>
              <a:t>After the war, the </a:t>
            </a:r>
            <a:r>
              <a:rPr lang="en-US" sz="3000">
                <a:solidFill>
                  <a:srgbClr val="000000"/>
                </a:solidFill>
                <a:latin typeface="Arial"/>
              </a:rPr>
              <a:t>British Labour Government under </a:t>
            </a:r>
            <a:r>
              <a:rPr lang="en-US" sz="3000">
                <a:solidFill>
                  <a:srgbClr val="000000"/>
                </a:solidFill>
                <a:latin typeface="Arial Bold"/>
              </a:rPr>
              <a:t>Clement Attlee </a:t>
            </a:r>
            <a:r>
              <a:rPr lang="en-US" sz="3000">
                <a:solidFill>
                  <a:srgbClr val="000000"/>
                </a:solidFill>
                <a:latin typeface="Arial"/>
              </a:rPr>
              <a:t>included Northern Ireland in its new </a:t>
            </a:r>
            <a:r>
              <a:rPr lang="en-US" sz="3000">
                <a:solidFill>
                  <a:srgbClr val="000000"/>
                </a:solidFill>
                <a:latin typeface="Arial Bold"/>
              </a:rPr>
              <a:t>welfare state</a:t>
            </a:r>
            <a:r>
              <a:rPr lang="en-US" sz="3000">
                <a:solidFill>
                  <a:srgbClr val="000000"/>
                </a:solidFill>
                <a:latin typeface="Arial"/>
              </a:rPr>
              <a:t>. This was a new programme of social spending by the government that made education and health care free to everyone, built more public housing and increased social welfare payments. </a:t>
            </a:r>
          </a:p>
          <a:p>
            <a:pPr algn="l">
              <a:lnSpc>
                <a:spcPts val="4200"/>
              </a:lnSpc>
            </a:pPr>
            <a:r>
              <a:rPr lang="en-US" sz="3000">
                <a:solidFill>
                  <a:srgbClr val="000000"/>
                </a:solidFill>
                <a:latin typeface="Arial"/>
              </a:rPr>
              <a:t>One of the most important effects of the welfare state on Northern Ireland was that it greatly expanded the funding available to Catholic schools. Many children who would otherwise have left school at 12 now went on to complete their secondary education and go to university. This</a:t>
            </a:r>
            <a:r>
              <a:rPr lang="en-US" sz="3000">
                <a:solidFill>
                  <a:srgbClr val="000000"/>
                </a:solidFill>
                <a:latin typeface="Arial"/>
              </a:rPr>
              <a:t> first well-educated generation of Northern Irish Catholics would emerge in the 1960s to challenge discrimination their community faced.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270 (Artefact, 2nd Edition)</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What did the Government of Ireland Act 1920 do to Ireland?</a:t>
            </a:r>
          </a:p>
          <a:p>
            <a:pPr algn="l" marL="647697" indent="-323848" lvl="1">
              <a:lnSpc>
                <a:spcPts val="4199"/>
              </a:lnSpc>
              <a:buAutoNum type="arabicPeriod" startAt="1"/>
            </a:pPr>
            <a:r>
              <a:rPr lang="en-US" sz="2999">
                <a:solidFill>
                  <a:srgbClr val="009B48"/>
                </a:solidFill>
                <a:latin typeface="Arial"/>
              </a:rPr>
              <a:t>What was the population make-up of Northern Ireland?</a:t>
            </a:r>
          </a:p>
          <a:p>
            <a:pPr algn="l" marL="647697" indent="-323848" lvl="1">
              <a:lnSpc>
                <a:spcPts val="4199"/>
              </a:lnSpc>
              <a:buAutoNum type="arabicPeriod" startAt="1"/>
            </a:pPr>
            <a:r>
              <a:rPr lang="en-US" sz="2999">
                <a:solidFill>
                  <a:srgbClr val="009B48"/>
                </a:solidFill>
                <a:latin typeface="Arial"/>
              </a:rPr>
              <a:t>How did the Unionists use the police to help them retain control?</a:t>
            </a:r>
          </a:p>
          <a:p>
            <a:pPr algn="l" marL="647697" indent="-323848" lvl="1">
              <a:lnSpc>
                <a:spcPts val="4199"/>
              </a:lnSpc>
              <a:buAutoNum type="arabicPeriod" startAt="1"/>
            </a:pPr>
            <a:r>
              <a:rPr lang="en-US" sz="2999">
                <a:solidFill>
                  <a:srgbClr val="009B48"/>
                </a:solidFill>
                <a:latin typeface="Arial"/>
              </a:rPr>
              <a:t>How were Catholics discriminated against in (a) education; (b) housing and (c) employment?</a:t>
            </a:r>
          </a:p>
          <a:p>
            <a:pPr algn="l" marL="647697" indent="-323848" lvl="1">
              <a:lnSpc>
                <a:spcPts val="4199"/>
              </a:lnSpc>
              <a:buAutoNum type="arabicPeriod" startAt="1"/>
            </a:pPr>
            <a:r>
              <a:rPr lang="en-US" sz="2999">
                <a:solidFill>
                  <a:srgbClr val="009B48"/>
                </a:solidFill>
                <a:latin typeface="Arial"/>
              </a:rPr>
              <a:t>Name one important impact on Northern Ireland of (a) World War II and (b) the welfare state.</a:t>
            </a:r>
          </a:p>
          <a:p>
            <a:pPr algn="l" marL="647697" indent="-323848" lvl="1">
              <a:lnSpc>
                <a:spcPts val="4199"/>
              </a:lnSpc>
              <a:buAutoNum type="arabicPeriod" startAt="1"/>
            </a:pPr>
            <a:r>
              <a:rPr lang="en-US" sz="2999">
                <a:solidFill>
                  <a:srgbClr val="009B48"/>
                </a:solidFill>
                <a:latin typeface="Arial"/>
              </a:rPr>
              <a:t>Why do you think that unionists took all these measures to prevent Catholics from gaining political power?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a:solidFill>
                  <a:srgbClr val="0DA33B"/>
                </a:solidFill>
                <a:latin typeface="Arial Bold"/>
              </a:rPr>
              <a:t>30.2: THE O’NEILL YEARS, 1963-1969</a:t>
            </a:r>
          </a:p>
        </p:txBody>
      </p:sp>
      <p:sp>
        <p:nvSpPr>
          <p:cNvPr name="TextBox 4" id="4"/>
          <p:cNvSpPr txBox="true"/>
          <p:nvPr/>
        </p:nvSpPr>
        <p:spPr>
          <a:xfrm rot="0">
            <a:off x="0" y="3853171"/>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rPr>
              <a:t>30.2: the o’neill years, 1963-1969</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1" id="11"/>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819150"/>
            <a:ext cx="6717649"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A fresh beginning?</a:t>
            </a:r>
          </a:p>
        </p:txBody>
      </p:sp>
      <p:sp>
        <p:nvSpPr>
          <p:cNvPr name="TextBox 8" id="8"/>
          <p:cNvSpPr txBox="true"/>
          <p:nvPr/>
        </p:nvSpPr>
        <p:spPr>
          <a:xfrm rot="0">
            <a:off x="1028700" y="2120899"/>
            <a:ext cx="6583770"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1963, Terence O’Neill became Prime Minister of Northern Ireland. He was a young man, part of a new generation of politicians. Unlike his predecessors, he set out to “build bridges between our two communities”. His leadership was an opportunity to create a fairer Northern Ireland for everyone.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7746349" y="0"/>
            <a:ext cx="9192911" cy="9725311"/>
          </a:xfrm>
          <a:custGeom>
            <a:avLst/>
            <a:gdLst/>
            <a:ahLst/>
            <a:cxnLst/>
            <a:rect r="r" b="b" t="t" l="l"/>
            <a:pathLst>
              <a:path h="9725311" w="9192911">
                <a:moveTo>
                  <a:pt x="0" y="0"/>
                </a:moveTo>
                <a:lnTo>
                  <a:pt x="9192911" y="0"/>
                </a:lnTo>
                <a:lnTo>
                  <a:pt x="9192911" y="9725311"/>
                </a:lnTo>
                <a:lnTo>
                  <a:pt x="0" y="9725311"/>
                </a:lnTo>
                <a:lnTo>
                  <a:pt x="0" y="0"/>
                </a:lnTo>
                <a:close/>
              </a:path>
            </a:pathLst>
          </a:custGeom>
          <a:blipFill>
            <a:blip r:embed="rId6"/>
            <a:stretch>
              <a:fillRect l="-5644" t="-4668" r="-5996" b="-4334"/>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O’Neill’s Economic Policies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North’s economy had slowed in the 1950s as ship building and linen industries declined after WWII. </a:t>
            </a:r>
            <a:r>
              <a:rPr lang="en-US" sz="3000">
                <a:solidFill>
                  <a:srgbClr val="000000"/>
                </a:solidFill>
                <a:latin typeface="Arial"/>
              </a:rPr>
              <a:t>O’Neill used tax breaks and grants to attract new industries and foreign businesses to the province. He was successful, creating 65,000 jobs by 1970. However these were predominately in the Protestant east while the Catholic west remained underdeveloped and poor.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O'Neill's outreach to Catholics</a:t>
            </a:r>
          </a:p>
        </p:txBody>
      </p:sp>
      <p:sp>
        <p:nvSpPr>
          <p:cNvPr name="TextBox 8" id="8"/>
          <p:cNvSpPr txBox="true"/>
          <p:nvPr/>
        </p:nvSpPr>
        <p:spPr>
          <a:xfrm rot="0">
            <a:off x="1028700" y="2120899"/>
            <a:ext cx="8115300"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O’Neill tried to improve relations with the Catholics. </a:t>
            </a:r>
            <a:r>
              <a:rPr lang="en-US" sz="3000">
                <a:solidFill>
                  <a:srgbClr val="000000"/>
                </a:solidFill>
                <a:latin typeface="Arial"/>
              </a:rPr>
              <a:t>He was the first N.I Prime Minister to visit Catholic schools and hospitals. When the Pope died in 1963, he ordered flags to be flown at half-mast. In 1965, he met with the Republic’s Taoiseach, Seán Lemass. The first time this had been done on the island since 1920. Catholics began to hope for widespread changes but O’Neill was slow to make similar changes in housing or employment policies.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9144000" y="2244724"/>
            <a:ext cx="7795260" cy="6101409"/>
          </a:xfrm>
          <a:custGeom>
            <a:avLst/>
            <a:gdLst/>
            <a:ahLst/>
            <a:cxnLst/>
            <a:rect r="r" b="b" t="t" l="l"/>
            <a:pathLst>
              <a:path h="6101409" w="7795260">
                <a:moveTo>
                  <a:pt x="0" y="0"/>
                </a:moveTo>
                <a:lnTo>
                  <a:pt x="7795260" y="0"/>
                </a:lnTo>
                <a:lnTo>
                  <a:pt x="7795260" y="6101409"/>
                </a:lnTo>
                <a:lnTo>
                  <a:pt x="0" y="6101409"/>
                </a:lnTo>
                <a:lnTo>
                  <a:pt x="0" y="0"/>
                </a:lnTo>
                <a:close/>
              </a:path>
            </a:pathLst>
          </a:custGeom>
          <a:blipFill>
            <a:blip r:embed="rId6"/>
            <a:stretch>
              <a:fillRect l="-3009" t="-3815" r="-3864" b="-5236"/>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847725"/>
            <a:ext cx="8115300" cy="866775"/>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Unionist opposition to O’Neill</a:t>
            </a:r>
          </a:p>
        </p:txBody>
      </p:sp>
      <p:sp>
        <p:nvSpPr>
          <p:cNvPr name="TextBox 8" id="8"/>
          <p:cNvSpPr txBox="true"/>
          <p:nvPr/>
        </p:nvSpPr>
        <p:spPr>
          <a:xfrm rot="0">
            <a:off x="1028700" y="1590675"/>
            <a:ext cx="8115300"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1965, Unionist opposition to O’Neill’s policies was growing despite no real change to Northern Irish society. </a:t>
            </a:r>
            <a:r>
              <a:rPr lang="en-US" sz="3000">
                <a:solidFill>
                  <a:srgbClr val="000000"/>
                </a:solidFill>
                <a:latin typeface="Arial"/>
              </a:rPr>
              <a:t>Some of his own party (such as </a:t>
            </a:r>
            <a:r>
              <a:rPr lang="en-US" sz="3000">
                <a:solidFill>
                  <a:srgbClr val="000000"/>
                </a:solidFill>
                <a:latin typeface="Arial Bold"/>
              </a:rPr>
              <a:t>Brian Faulkner</a:t>
            </a:r>
            <a:r>
              <a:rPr lang="en-US" sz="3000">
                <a:solidFill>
                  <a:srgbClr val="000000"/>
                </a:solidFill>
                <a:latin typeface="Arial"/>
              </a:rPr>
              <a:t>) were wary of his attempts to reconcile with the Catholics and the Republic, believing these things would undermine the position of unionists. </a:t>
            </a:r>
            <a:r>
              <a:rPr lang="en-US" sz="3000">
                <a:solidFill>
                  <a:srgbClr val="000000"/>
                </a:solidFill>
                <a:latin typeface="Arial Bold"/>
              </a:rPr>
              <a:t>Reverend Ian Paisley</a:t>
            </a:r>
            <a:r>
              <a:rPr lang="en-US" sz="3000">
                <a:solidFill>
                  <a:srgbClr val="000000"/>
                </a:solidFill>
                <a:latin typeface="Arial"/>
              </a:rPr>
              <a:t> of the </a:t>
            </a:r>
            <a:r>
              <a:rPr lang="en-US" sz="3000">
                <a:solidFill>
                  <a:srgbClr val="000000"/>
                </a:solidFill>
                <a:latin typeface="Arial Bold"/>
              </a:rPr>
              <a:t>Free Presbyterian Church</a:t>
            </a:r>
            <a:r>
              <a:rPr lang="en-US" sz="3000">
                <a:solidFill>
                  <a:srgbClr val="000000"/>
                </a:solidFill>
                <a:latin typeface="Arial"/>
              </a:rPr>
              <a:t> attacked O’Neill for betraying the Union and the Protestants. Paisley launched an “O’Neill Must Go” campaign. This opposition made it difficult for O'Neill to respond positively to growing pressure from Catholics for change.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9144000" y="0"/>
            <a:ext cx="7795260" cy="9604796"/>
          </a:xfrm>
          <a:custGeom>
            <a:avLst/>
            <a:gdLst/>
            <a:ahLst/>
            <a:cxnLst/>
            <a:rect r="r" b="b" t="t" l="l"/>
            <a:pathLst>
              <a:path h="9604796" w="7795260">
                <a:moveTo>
                  <a:pt x="0" y="0"/>
                </a:moveTo>
                <a:lnTo>
                  <a:pt x="7795260" y="0"/>
                </a:lnTo>
                <a:lnTo>
                  <a:pt x="7795260" y="9604796"/>
                </a:lnTo>
                <a:lnTo>
                  <a:pt x="0" y="9604796"/>
                </a:lnTo>
                <a:lnTo>
                  <a:pt x="0" y="0"/>
                </a:lnTo>
                <a:close/>
              </a:path>
            </a:pathLst>
          </a:custGeom>
          <a:blipFill>
            <a:blip r:embed="rId6"/>
            <a:stretch>
              <a:fillRect l="-3913" t="-2223" r="-4304" b="-3493"/>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271 (Artefact, 2nd Edition)</a:t>
            </a:r>
          </a:p>
        </p:txBody>
      </p:sp>
      <p:sp>
        <p:nvSpPr>
          <p:cNvPr name="TextBox 8" id="8"/>
          <p:cNvSpPr txBox="true"/>
          <p:nvPr/>
        </p:nvSpPr>
        <p:spPr>
          <a:xfrm rot="0">
            <a:off x="1028700" y="2130424"/>
            <a:ext cx="15609955" cy="265747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What were Terence O’Neill’s economic policies?</a:t>
            </a:r>
          </a:p>
          <a:p>
            <a:pPr algn="l" marL="647697" indent="-323848" lvl="1">
              <a:lnSpc>
                <a:spcPts val="4199"/>
              </a:lnSpc>
              <a:buAutoNum type="arabicPeriod" startAt="1"/>
            </a:pPr>
            <a:r>
              <a:rPr lang="en-US" sz="2999">
                <a:solidFill>
                  <a:srgbClr val="009B48"/>
                </a:solidFill>
                <a:latin typeface="Arial"/>
              </a:rPr>
              <a:t>How did they worsen the divisions in Northern Ireland?</a:t>
            </a:r>
          </a:p>
          <a:p>
            <a:pPr algn="l" marL="647697" indent="-323848" lvl="1">
              <a:lnSpc>
                <a:spcPts val="4199"/>
              </a:lnSpc>
              <a:buAutoNum type="arabicPeriod" startAt="1"/>
            </a:pPr>
            <a:r>
              <a:rPr lang="en-US" sz="2999">
                <a:solidFill>
                  <a:srgbClr val="009B48"/>
                </a:solidFill>
                <a:latin typeface="Arial"/>
              </a:rPr>
              <a:t>What steps did O’Neill take to reach out to Catholics?</a:t>
            </a:r>
          </a:p>
          <a:p>
            <a:pPr algn="l" marL="647697" indent="-323848" lvl="1">
              <a:lnSpc>
                <a:spcPts val="4199"/>
              </a:lnSpc>
              <a:buAutoNum type="arabicPeriod" startAt="1"/>
            </a:pPr>
            <a:r>
              <a:rPr lang="en-US" sz="2999">
                <a:solidFill>
                  <a:srgbClr val="009B48"/>
                </a:solidFill>
                <a:latin typeface="Arial"/>
              </a:rPr>
              <a:t>What impact did these have on Catholics?</a:t>
            </a:r>
          </a:p>
          <a:p>
            <a:pPr algn="l" marL="647697" indent="-323848" lvl="1">
              <a:lnSpc>
                <a:spcPts val="4199"/>
              </a:lnSpc>
              <a:buAutoNum type="arabicPeriod" startAt="1"/>
            </a:pPr>
            <a:r>
              <a:rPr lang="en-US" sz="2999">
                <a:solidFill>
                  <a:srgbClr val="009B48"/>
                </a:solidFill>
                <a:latin typeface="Arial"/>
              </a:rPr>
              <a:t>Why did Unionist opposition to O’Neill emerge?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Civil Rights Movement</a:t>
            </a:r>
          </a:p>
        </p:txBody>
      </p:sp>
      <p:sp>
        <p:nvSpPr>
          <p:cNvPr name="TextBox 8" id="8"/>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Catholics became increasingly frustrated with the lack of progress in Northern Ireland and decided to campaign more actively for a change in their status. </a:t>
            </a:r>
            <a:r>
              <a:rPr lang="en-US" sz="2500">
                <a:solidFill>
                  <a:srgbClr val="000000"/>
                </a:solidFill>
                <a:latin typeface="Arial"/>
              </a:rPr>
              <a:t>In the late 1960s, a new generation of Catholic and nationalist leaders emerged. These included: </a:t>
            </a:r>
            <a:r>
              <a:rPr lang="en-US" sz="2500">
                <a:solidFill>
                  <a:srgbClr val="000000"/>
                </a:solidFill>
                <a:latin typeface="Arial Bold"/>
              </a:rPr>
              <a:t>Gerry Fitt</a:t>
            </a:r>
            <a:r>
              <a:rPr lang="en-US" sz="2500">
                <a:solidFill>
                  <a:srgbClr val="000000"/>
                </a:solidFill>
                <a:latin typeface="Arial"/>
              </a:rPr>
              <a:t>, </a:t>
            </a:r>
            <a:r>
              <a:rPr lang="en-US" sz="2500">
                <a:solidFill>
                  <a:srgbClr val="000000"/>
                </a:solidFill>
                <a:latin typeface="Arial Bold"/>
              </a:rPr>
              <a:t>John Hume</a:t>
            </a:r>
            <a:r>
              <a:rPr lang="en-US" sz="2500">
                <a:solidFill>
                  <a:srgbClr val="000000"/>
                </a:solidFill>
                <a:latin typeface="Arial"/>
              </a:rPr>
              <a:t>, </a:t>
            </a:r>
            <a:r>
              <a:rPr lang="en-US" sz="2500">
                <a:solidFill>
                  <a:srgbClr val="000000"/>
                </a:solidFill>
                <a:latin typeface="Arial Bold"/>
              </a:rPr>
              <a:t>Austin Currie</a:t>
            </a:r>
            <a:r>
              <a:rPr lang="en-US" sz="2500">
                <a:solidFill>
                  <a:srgbClr val="000000"/>
                </a:solidFill>
                <a:latin typeface="Arial"/>
              </a:rPr>
              <a:t> and </a:t>
            </a:r>
            <a:r>
              <a:rPr lang="en-US" sz="2500">
                <a:solidFill>
                  <a:srgbClr val="000000"/>
                </a:solidFill>
                <a:latin typeface="Arial Bold"/>
              </a:rPr>
              <a:t>Bernadette Devlin</a:t>
            </a:r>
            <a:r>
              <a:rPr lang="en-US" sz="2500">
                <a:solidFill>
                  <a:srgbClr val="000000"/>
                </a:solidFill>
                <a:latin typeface="Arial"/>
              </a:rPr>
              <a:t>. They formed the </a:t>
            </a:r>
            <a:r>
              <a:rPr lang="en-US" sz="2500">
                <a:solidFill>
                  <a:srgbClr val="000000"/>
                </a:solidFill>
                <a:latin typeface="Arial Bold"/>
              </a:rPr>
              <a:t>Northern Ireland Civil Rights Association (NICRA)</a:t>
            </a:r>
            <a:r>
              <a:rPr lang="en-US" sz="2500">
                <a:solidFill>
                  <a:srgbClr val="000000"/>
                </a:solidFill>
                <a:latin typeface="Arial"/>
              </a:rPr>
              <a:t> in </a:t>
            </a:r>
            <a:r>
              <a:rPr lang="en-US" sz="2500">
                <a:solidFill>
                  <a:srgbClr val="000000"/>
                </a:solidFill>
                <a:latin typeface="Arial Bold"/>
              </a:rPr>
              <a:t>1967</a:t>
            </a:r>
            <a:r>
              <a:rPr lang="en-US" sz="2500">
                <a:solidFill>
                  <a:srgbClr val="000000"/>
                </a:solidFill>
                <a:latin typeface="Arial"/>
              </a:rPr>
              <a:t>. Its</a:t>
            </a:r>
            <a:r>
              <a:rPr lang="en-US" sz="2500">
                <a:solidFill>
                  <a:srgbClr val="000000"/>
                </a:solidFill>
                <a:latin typeface="Arial"/>
              </a:rPr>
              <a:t> demands were: </a:t>
            </a:r>
          </a:p>
          <a:p>
            <a:pPr algn="l" marL="539754" indent="-269877" lvl="1">
              <a:lnSpc>
                <a:spcPts val="3500"/>
              </a:lnSpc>
              <a:buFont typeface="Arial"/>
              <a:buChar char="•"/>
            </a:pPr>
            <a:r>
              <a:rPr lang="en-US" sz="2500">
                <a:solidFill>
                  <a:srgbClr val="000000"/>
                </a:solidFill>
                <a:latin typeface="Arial"/>
              </a:rPr>
              <a:t>A disbandment of the B-Specials</a:t>
            </a:r>
          </a:p>
          <a:p>
            <a:pPr algn="l" marL="539754" indent="-269877" lvl="1">
              <a:lnSpc>
                <a:spcPts val="3500"/>
              </a:lnSpc>
              <a:buFont typeface="Arial"/>
              <a:buChar char="•"/>
            </a:pPr>
            <a:r>
              <a:rPr lang="en-US" sz="2500">
                <a:solidFill>
                  <a:srgbClr val="000000"/>
                </a:solidFill>
                <a:latin typeface="Arial"/>
              </a:rPr>
              <a:t>An end to discrimination in housing and employment</a:t>
            </a:r>
          </a:p>
          <a:p>
            <a:pPr algn="l" marL="539754" indent="-269877" lvl="1">
              <a:lnSpc>
                <a:spcPts val="3500"/>
              </a:lnSpc>
              <a:buFont typeface="Arial"/>
              <a:buChar char="•"/>
            </a:pPr>
            <a:r>
              <a:rPr lang="en-US" sz="2500">
                <a:solidFill>
                  <a:srgbClr val="000000"/>
                </a:solidFill>
                <a:latin typeface="Arial"/>
              </a:rPr>
              <a:t>“one man, one voice” in voting</a:t>
            </a:r>
          </a:p>
          <a:p>
            <a:pPr algn="l" marL="539754" indent="-269877" lvl="1">
              <a:lnSpc>
                <a:spcPts val="3500"/>
              </a:lnSpc>
              <a:buFont typeface="Arial"/>
              <a:buChar char="•"/>
            </a:pPr>
            <a:r>
              <a:rPr lang="en-US" sz="2500">
                <a:solidFill>
                  <a:srgbClr val="000000"/>
                </a:solidFill>
                <a:latin typeface="Arial"/>
              </a:rPr>
              <a:t>An end to gerrymandering.</a:t>
            </a:r>
          </a:p>
          <a:p>
            <a:pPr algn="l">
              <a:lnSpc>
                <a:spcPts val="3500"/>
              </a:lnSpc>
            </a:pPr>
            <a:r>
              <a:rPr lang="en-US" sz="2500">
                <a:solidFill>
                  <a:srgbClr val="000000"/>
                </a:solidFill>
                <a:latin typeface="Arial"/>
              </a:rPr>
              <a:t>NICRA</a:t>
            </a:r>
            <a:r>
              <a:rPr lang="en-US" sz="2500">
                <a:solidFill>
                  <a:srgbClr val="000000"/>
                </a:solidFill>
                <a:latin typeface="Arial"/>
              </a:rPr>
              <a:t> were not concerned with the question of partition or a united Ireland; they simply wanted British Rights for British Citizens. However, many unionists, pointing at the nationalist politicians involved in NICRA, dismissed it as a 'republican plot' against Northern Ireland and therefore refused all of their demands. </a:t>
            </a:r>
          </a:p>
          <a:p>
            <a:pPr algn="l">
              <a:lnSpc>
                <a:spcPts val="3500"/>
              </a:lnSpc>
            </a:pPr>
            <a:r>
              <a:rPr lang="en-US" sz="2500">
                <a:solidFill>
                  <a:srgbClr val="000000"/>
                </a:solidFill>
                <a:latin typeface="Arial"/>
              </a:rPr>
              <a:t>NICRA was committed to </a:t>
            </a:r>
            <a:r>
              <a:rPr lang="en-US" sz="2500">
                <a:solidFill>
                  <a:srgbClr val="000000"/>
                </a:solidFill>
                <a:latin typeface="Arial Bold"/>
              </a:rPr>
              <a:t>peaceful means </a:t>
            </a:r>
            <a:r>
              <a:rPr lang="en-US" sz="2500">
                <a:solidFill>
                  <a:srgbClr val="000000"/>
                </a:solidFill>
                <a:latin typeface="Arial"/>
              </a:rPr>
              <a:t>to achieve change. It modelled on the Civil Rights Movement of African-Americans led by </a:t>
            </a:r>
            <a:r>
              <a:rPr lang="en-US" sz="2500">
                <a:solidFill>
                  <a:srgbClr val="000000"/>
                </a:solidFill>
                <a:latin typeface="Arial Bold"/>
              </a:rPr>
              <a:t>Dr Martin Luther King Jr</a:t>
            </a:r>
            <a:r>
              <a:rPr lang="en-US" sz="2500">
                <a:solidFill>
                  <a:srgbClr val="000000"/>
                </a:solidFill>
                <a:latin typeface="Arial"/>
              </a:rPr>
              <a:t> in the USA. NICRA organised marches, petitions, legal aid, boycotts. The RUC and government banned marches, claiming risk of violence between NICRA and extra unionist counter-marches led by Ian Paisley.</a:t>
            </a:r>
          </a:p>
          <a:p>
            <a:pPr algn="l">
              <a:lnSpc>
                <a:spcPts val="3500"/>
              </a:lnSpc>
            </a:pPr>
            <a:r>
              <a:rPr lang="en-US" sz="2500">
                <a:solidFill>
                  <a:srgbClr val="000000"/>
                </a:solidFill>
                <a:latin typeface="Arial"/>
              </a:rPr>
              <a:t>In October 1968, a banned NICRA march in Derry went ahead. It was attacked by the RUC and images of this were captured by TV cameras. That night in Derry, there was mass rioting and violent clashes between Catholic youths and the RUC.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7969106" cy="5143500"/>
          </a:xfrm>
          <a:custGeom>
            <a:avLst/>
            <a:gdLst/>
            <a:ahLst/>
            <a:cxnLst/>
            <a:rect r="r" b="b" t="t" l="l"/>
            <a:pathLst>
              <a:path h="5143500" w="7969106">
                <a:moveTo>
                  <a:pt x="0" y="0"/>
                </a:moveTo>
                <a:lnTo>
                  <a:pt x="7969106" y="0"/>
                </a:lnTo>
                <a:lnTo>
                  <a:pt x="7969106" y="5143500"/>
                </a:lnTo>
                <a:lnTo>
                  <a:pt x="0" y="5143500"/>
                </a:lnTo>
                <a:lnTo>
                  <a:pt x="0" y="0"/>
                </a:lnTo>
                <a:close/>
              </a:path>
            </a:pathLst>
          </a:custGeom>
          <a:blipFill>
            <a:blip r:embed="rId6"/>
            <a:stretch>
              <a:fillRect l="-2492" t="-4283" r="-2474" b="-526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8654906" y="4674985"/>
            <a:ext cx="8284354" cy="5050325"/>
          </a:xfrm>
          <a:custGeom>
            <a:avLst/>
            <a:gdLst/>
            <a:ahLst/>
            <a:cxnLst/>
            <a:rect r="r" b="b" t="t" l="l"/>
            <a:pathLst>
              <a:path h="5050325" w="8284354">
                <a:moveTo>
                  <a:pt x="0" y="0"/>
                </a:moveTo>
                <a:lnTo>
                  <a:pt x="8284354" y="0"/>
                </a:lnTo>
                <a:lnTo>
                  <a:pt x="8284354" y="5050326"/>
                </a:lnTo>
                <a:lnTo>
                  <a:pt x="0" y="5050326"/>
                </a:lnTo>
                <a:lnTo>
                  <a:pt x="0" y="0"/>
                </a:lnTo>
                <a:close/>
              </a:path>
            </a:pathLst>
          </a:custGeom>
          <a:blipFill>
            <a:blip r:embed="rId10"/>
            <a:stretch>
              <a:fillRect l="-2403" t="-6442" r="-2384" b="-5369"/>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grpSp>
        <p:nvGrpSpPr>
          <p:cNvPr name="Group 7" id="7"/>
          <p:cNvGrpSpPr/>
          <p:nvPr/>
        </p:nvGrpSpPr>
        <p:grpSpPr>
          <a:xfrm rot="0">
            <a:off x="2341858" y="4715181"/>
            <a:ext cx="2234392" cy="998186"/>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1966</a:t>
              </a:r>
            </a:p>
          </p:txBody>
        </p:sp>
      </p:grpSp>
      <p:grpSp>
        <p:nvGrpSpPr>
          <p:cNvPr name="Group 10" id="10"/>
          <p:cNvGrpSpPr/>
          <p:nvPr/>
        </p:nvGrpSpPr>
        <p:grpSpPr>
          <a:xfrm rot="0">
            <a:off x="4282951" y="4715181"/>
            <a:ext cx="2128557" cy="998186"/>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66675"/>
              <a:ext cx="612618"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1969</a:t>
              </a:r>
            </a:p>
          </p:txBody>
        </p:sp>
      </p:grpSp>
      <p:grpSp>
        <p:nvGrpSpPr>
          <p:cNvPr name="Group 13" id="13"/>
          <p:cNvGrpSpPr/>
          <p:nvPr/>
        </p:nvGrpSpPr>
        <p:grpSpPr>
          <a:xfrm rot="0">
            <a:off x="6157825" y="4715181"/>
            <a:ext cx="2207828" cy="998186"/>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66675"/>
              <a:ext cx="644892"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1972</a:t>
              </a:r>
            </a:p>
          </p:txBody>
        </p:sp>
      </p:grpSp>
      <p:sp>
        <p:nvSpPr>
          <p:cNvPr name="AutoShape 16" id="16"/>
          <p:cNvSpPr/>
          <p:nvPr/>
        </p:nvSpPr>
        <p:spPr>
          <a:xfrm flipV="true">
            <a:off x="3429724" y="5910366"/>
            <a:ext cx="0" cy="2345912"/>
          </a:xfrm>
          <a:prstGeom prst="line">
            <a:avLst/>
          </a:prstGeom>
          <a:ln cap="flat" w="9525">
            <a:solidFill>
              <a:srgbClr val="0DA33B"/>
            </a:solidFill>
            <a:prstDash val="solid"/>
            <a:headEnd type="none" len="sm" w="sm"/>
            <a:tailEnd type="none" len="sm" w="sm"/>
          </a:ln>
        </p:spPr>
      </p:sp>
      <p:grpSp>
        <p:nvGrpSpPr>
          <p:cNvPr name="Group 17" id="17"/>
          <p:cNvGrpSpPr/>
          <p:nvPr/>
        </p:nvGrpSpPr>
        <p:grpSpPr>
          <a:xfrm rot="0">
            <a:off x="8065213" y="4715181"/>
            <a:ext cx="2234392" cy="998186"/>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1974</a:t>
              </a:r>
            </a:p>
          </p:txBody>
        </p:sp>
      </p:grpSp>
      <p:grpSp>
        <p:nvGrpSpPr>
          <p:cNvPr name="Group 20" id="20"/>
          <p:cNvGrpSpPr/>
          <p:nvPr/>
        </p:nvGrpSpPr>
        <p:grpSpPr>
          <a:xfrm rot="0">
            <a:off x="10006307" y="4715181"/>
            <a:ext cx="2128557" cy="998186"/>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66675"/>
              <a:ext cx="612618"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1998</a:t>
              </a:r>
            </a:p>
          </p:txBody>
        </p:sp>
      </p:grpSp>
      <p:grpSp>
        <p:nvGrpSpPr>
          <p:cNvPr name="Group 23" id="23"/>
          <p:cNvGrpSpPr/>
          <p:nvPr/>
        </p:nvGrpSpPr>
        <p:grpSpPr>
          <a:xfrm rot="0">
            <a:off x="11881180" y="4715181"/>
            <a:ext cx="2207828" cy="998186"/>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66675"/>
              <a:ext cx="644892"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2005</a:t>
              </a:r>
            </a:p>
          </p:txBody>
        </p:sp>
      </p:grpSp>
      <p:grpSp>
        <p:nvGrpSpPr>
          <p:cNvPr name="Group 26" id="26"/>
          <p:cNvGrpSpPr/>
          <p:nvPr/>
        </p:nvGrpSpPr>
        <p:grpSpPr>
          <a:xfrm rot="0">
            <a:off x="13792000" y="4715181"/>
            <a:ext cx="2234392" cy="998186"/>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66675"/>
              <a:ext cx="655707" cy="473075"/>
            </a:xfrm>
            <a:prstGeom prst="rect">
              <a:avLst/>
            </a:prstGeom>
          </p:spPr>
          <p:txBody>
            <a:bodyPr anchor="ctr" rtlCol="false" tIns="17444" lIns="17444" bIns="17444" rIns="17444"/>
            <a:lstStyle/>
            <a:p>
              <a:pPr algn="ctr">
                <a:lnSpc>
                  <a:spcPts val="4230"/>
                </a:lnSpc>
                <a:spcBef>
                  <a:spcPct val="0"/>
                </a:spcBef>
              </a:pPr>
              <a:r>
                <a:rPr lang="en-US" sz="3021" spc="-93">
                  <a:solidFill>
                    <a:srgbClr val="FFFFFF"/>
                  </a:solidFill>
                  <a:latin typeface="Questrial"/>
                </a:rPr>
                <a:t>2007</a:t>
              </a:r>
            </a:p>
          </p:txBody>
        </p:sp>
      </p:grpSp>
      <p:grpSp>
        <p:nvGrpSpPr>
          <p:cNvPr name="Group 29" id="29"/>
          <p:cNvGrpSpPr/>
          <p:nvPr/>
        </p:nvGrpSpPr>
        <p:grpSpPr>
          <a:xfrm rot="0">
            <a:off x="2026951" y="7211111"/>
            <a:ext cx="2864205" cy="1302798"/>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32" id="32"/>
          <p:cNvSpPr/>
          <p:nvPr/>
        </p:nvSpPr>
        <p:spPr>
          <a:xfrm flipV="true">
            <a:off x="7111853" y="5910366"/>
            <a:ext cx="0" cy="2345912"/>
          </a:xfrm>
          <a:prstGeom prst="line">
            <a:avLst/>
          </a:prstGeom>
          <a:ln cap="flat" w="9525">
            <a:solidFill>
              <a:srgbClr val="0DA33B"/>
            </a:solidFill>
            <a:prstDash val="solid"/>
            <a:headEnd type="none" len="sm" w="sm"/>
            <a:tailEnd type="none" len="sm" w="sm"/>
          </a:ln>
        </p:spPr>
      </p:sp>
      <p:grpSp>
        <p:nvGrpSpPr>
          <p:cNvPr name="Group 33" id="33"/>
          <p:cNvGrpSpPr/>
          <p:nvPr/>
        </p:nvGrpSpPr>
        <p:grpSpPr>
          <a:xfrm rot="0">
            <a:off x="5687083" y="7211111"/>
            <a:ext cx="2864205" cy="1302798"/>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36" id="36"/>
          <p:cNvSpPr/>
          <p:nvPr/>
        </p:nvSpPr>
        <p:spPr>
          <a:xfrm flipV="true">
            <a:off x="11094173" y="5909339"/>
            <a:ext cx="0" cy="2345912"/>
          </a:xfrm>
          <a:prstGeom prst="line">
            <a:avLst/>
          </a:prstGeom>
          <a:ln cap="flat" w="9525">
            <a:solidFill>
              <a:srgbClr val="0DA33B"/>
            </a:solidFill>
            <a:prstDash val="solid"/>
            <a:headEnd type="none" len="sm" w="sm"/>
            <a:tailEnd type="none" len="sm" w="sm"/>
          </a:ln>
        </p:spPr>
      </p:sp>
      <p:grpSp>
        <p:nvGrpSpPr>
          <p:cNvPr name="Group 37" id="37"/>
          <p:cNvGrpSpPr/>
          <p:nvPr/>
        </p:nvGrpSpPr>
        <p:grpSpPr>
          <a:xfrm rot="0">
            <a:off x="9709428" y="7210084"/>
            <a:ext cx="2864205" cy="1302798"/>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0" id="40"/>
          <p:cNvSpPr/>
          <p:nvPr/>
        </p:nvSpPr>
        <p:spPr>
          <a:xfrm flipV="true">
            <a:off x="14901864" y="5908313"/>
            <a:ext cx="0" cy="2345912"/>
          </a:xfrm>
          <a:prstGeom prst="line">
            <a:avLst/>
          </a:prstGeom>
          <a:ln cap="flat" w="9525">
            <a:solidFill>
              <a:srgbClr val="0DA33B"/>
            </a:solidFill>
            <a:prstDash val="solid"/>
            <a:headEnd type="none" len="sm" w="sm"/>
            <a:tailEnd type="none" len="sm" w="sm"/>
          </a:ln>
        </p:spPr>
      </p:sp>
      <p:grpSp>
        <p:nvGrpSpPr>
          <p:cNvPr name="Group 41" id="41"/>
          <p:cNvGrpSpPr/>
          <p:nvPr/>
        </p:nvGrpSpPr>
        <p:grpSpPr>
          <a:xfrm rot="0">
            <a:off x="13477094" y="7209058"/>
            <a:ext cx="2864205" cy="1302798"/>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4" id="44"/>
          <p:cNvSpPr/>
          <p:nvPr/>
        </p:nvSpPr>
        <p:spPr>
          <a:xfrm flipV="true">
            <a:off x="5339897" y="2182549"/>
            <a:ext cx="0" cy="2345912"/>
          </a:xfrm>
          <a:prstGeom prst="line">
            <a:avLst/>
          </a:prstGeom>
          <a:ln cap="flat" w="9525">
            <a:solidFill>
              <a:srgbClr val="0DA33B"/>
            </a:solidFill>
            <a:prstDash val="solid"/>
            <a:headEnd type="none" len="sm" w="sm"/>
            <a:tailEnd type="none" len="sm" w="sm"/>
          </a:ln>
        </p:spPr>
      </p:sp>
      <p:grpSp>
        <p:nvGrpSpPr>
          <p:cNvPr name="Group 45" id="45"/>
          <p:cNvGrpSpPr/>
          <p:nvPr/>
        </p:nvGrpSpPr>
        <p:grpSpPr>
          <a:xfrm rot="0">
            <a:off x="3915127" y="1912498"/>
            <a:ext cx="2864205" cy="1302798"/>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48" id="48"/>
          <p:cNvSpPr/>
          <p:nvPr/>
        </p:nvSpPr>
        <p:spPr>
          <a:xfrm flipV="true">
            <a:off x="9175077" y="2182549"/>
            <a:ext cx="0" cy="2345912"/>
          </a:xfrm>
          <a:prstGeom prst="line">
            <a:avLst/>
          </a:prstGeom>
          <a:ln cap="flat" w="9525">
            <a:solidFill>
              <a:srgbClr val="0DA33B"/>
            </a:solidFill>
            <a:prstDash val="solid"/>
            <a:headEnd type="none" len="sm" w="sm"/>
            <a:tailEnd type="none" len="sm" w="sm"/>
          </a:ln>
        </p:spPr>
      </p:sp>
      <p:grpSp>
        <p:nvGrpSpPr>
          <p:cNvPr name="Group 49" id="49"/>
          <p:cNvGrpSpPr/>
          <p:nvPr/>
        </p:nvGrpSpPr>
        <p:grpSpPr>
          <a:xfrm rot="0">
            <a:off x="7750307" y="1912498"/>
            <a:ext cx="2864205" cy="1302798"/>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sp>
        <p:nvSpPr>
          <p:cNvPr name="AutoShape 52" id="52"/>
          <p:cNvSpPr/>
          <p:nvPr/>
        </p:nvSpPr>
        <p:spPr>
          <a:xfrm flipV="true">
            <a:off x="12977762" y="2177365"/>
            <a:ext cx="0" cy="2345912"/>
          </a:xfrm>
          <a:prstGeom prst="line">
            <a:avLst/>
          </a:prstGeom>
          <a:ln cap="flat" w="9525">
            <a:solidFill>
              <a:srgbClr val="0DA33B"/>
            </a:solidFill>
            <a:prstDash val="solid"/>
            <a:headEnd type="none" len="sm" w="sm"/>
            <a:tailEnd type="none" len="sm" w="sm"/>
          </a:ln>
        </p:spPr>
      </p:sp>
      <p:grpSp>
        <p:nvGrpSpPr>
          <p:cNvPr name="Group 53" id="53"/>
          <p:cNvGrpSpPr/>
          <p:nvPr/>
        </p:nvGrpSpPr>
        <p:grpSpPr>
          <a:xfrm rot="0">
            <a:off x="11552992" y="1907314"/>
            <a:ext cx="2864205" cy="1302798"/>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38100"/>
              <a:ext cx="689010" cy="351500"/>
            </a:xfrm>
            <a:prstGeom prst="rect">
              <a:avLst/>
            </a:prstGeom>
          </p:spPr>
          <p:txBody>
            <a:bodyPr anchor="ctr" rtlCol="false" tIns="69774" lIns="69774" bIns="69774" rIns="69774"/>
            <a:lstStyle/>
            <a:p>
              <a:pPr algn="ctr">
                <a:lnSpc>
                  <a:spcPts val="2692"/>
                </a:lnSpc>
                <a:spcBef>
                  <a:spcPct val="0"/>
                </a:spcBef>
              </a:pPr>
            </a:p>
          </p:txBody>
        </p:sp>
      </p:grpSp>
      <p:grpSp>
        <p:nvGrpSpPr>
          <p:cNvPr name="Group 56" id="56"/>
          <p:cNvGrpSpPr/>
          <p:nvPr/>
        </p:nvGrpSpPr>
        <p:grpSpPr>
          <a:xfrm rot="0">
            <a:off x="7251355" y="687454"/>
            <a:ext cx="3916160" cy="652207"/>
            <a:chOff x="0" y="0"/>
            <a:chExt cx="1056006" cy="175870"/>
          </a:xfrm>
        </p:grpSpPr>
        <p:sp>
          <p:nvSpPr>
            <p:cNvPr name="Freeform 57" id="57"/>
            <p:cNvSpPr/>
            <p:nvPr/>
          </p:nvSpPr>
          <p:spPr>
            <a:xfrm flipH="false" flipV="false" rot="0">
              <a:off x="0" y="0"/>
              <a:ext cx="1056006" cy="175870"/>
            </a:xfrm>
            <a:custGeom>
              <a:avLst/>
              <a:gdLst/>
              <a:ahLst/>
              <a:cxnLst/>
              <a:rect r="r" b="b" t="t" l="l"/>
              <a:pathLst>
                <a:path h="175870" w="1056006">
                  <a:moveTo>
                    <a:pt x="11861" y="0"/>
                  </a:moveTo>
                  <a:lnTo>
                    <a:pt x="1044145" y="0"/>
                  </a:lnTo>
                  <a:cubicBezTo>
                    <a:pt x="1050696" y="0"/>
                    <a:pt x="1056006" y="5311"/>
                    <a:pt x="1056006" y="11861"/>
                  </a:cubicBezTo>
                  <a:lnTo>
                    <a:pt x="1056006" y="164008"/>
                  </a:lnTo>
                  <a:cubicBezTo>
                    <a:pt x="1056006" y="170559"/>
                    <a:pt x="1050696" y="175870"/>
                    <a:pt x="1044145" y="175870"/>
                  </a:cubicBezTo>
                  <a:lnTo>
                    <a:pt x="11861" y="175870"/>
                  </a:lnTo>
                  <a:cubicBezTo>
                    <a:pt x="5311" y="175870"/>
                    <a:pt x="0" y="170559"/>
                    <a:pt x="0" y="164008"/>
                  </a:cubicBezTo>
                  <a:lnTo>
                    <a:pt x="0" y="11861"/>
                  </a:lnTo>
                  <a:cubicBezTo>
                    <a:pt x="0" y="5311"/>
                    <a:pt x="5311" y="0"/>
                    <a:pt x="11861" y="0"/>
                  </a:cubicBezTo>
                  <a:close/>
                </a:path>
              </a:pathLst>
            </a:custGeom>
            <a:solidFill>
              <a:srgbClr val="0DA33B"/>
            </a:solidFill>
          </p:spPr>
        </p:sp>
        <p:sp>
          <p:nvSpPr>
            <p:cNvPr name="TextBox 58" id="58"/>
            <p:cNvSpPr txBox="true"/>
            <p:nvPr/>
          </p:nvSpPr>
          <p:spPr>
            <a:xfrm>
              <a:off x="0" y="-66675"/>
              <a:ext cx="1056006" cy="242545"/>
            </a:xfrm>
            <a:prstGeom prst="rect">
              <a:avLst/>
            </a:prstGeom>
          </p:spPr>
          <p:txBody>
            <a:bodyPr anchor="ctr" rtlCol="false" tIns="69774" lIns="69774" bIns="69774" rIns="69774"/>
            <a:lstStyle/>
            <a:p>
              <a:pPr algn="ctr">
                <a:lnSpc>
                  <a:spcPts val="4877"/>
                </a:lnSpc>
              </a:pPr>
              <a:r>
                <a:rPr lang="en-US" sz="3534" spc="346">
                  <a:solidFill>
                    <a:srgbClr val="FFFFFF"/>
                  </a:solidFill>
                  <a:latin typeface="Questrial"/>
                </a:rPr>
                <a:t>THE TROUBLES</a:t>
              </a:r>
            </a:p>
          </p:txBody>
        </p:sp>
      </p:grpSp>
      <p:sp>
        <p:nvSpPr>
          <p:cNvPr name="Freeform 59" id="59"/>
          <p:cNvSpPr/>
          <p:nvPr/>
        </p:nvSpPr>
        <p:spPr>
          <a:xfrm flipH="false" flipV="false" rot="0">
            <a:off x="15059854" y="-18830"/>
            <a:ext cx="1879406" cy="1519969"/>
          </a:xfrm>
          <a:custGeom>
            <a:avLst/>
            <a:gdLst/>
            <a:ahLst/>
            <a:cxnLst/>
            <a:rect r="r" b="b" t="t" l="l"/>
            <a:pathLst>
              <a:path h="1519969" w="1879406">
                <a:moveTo>
                  <a:pt x="0" y="0"/>
                </a:moveTo>
                <a:lnTo>
                  <a:pt x="1879406" y="0"/>
                </a:lnTo>
                <a:lnTo>
                  <a:pt x="1879406" y="1519969"/>
                </a:lnTo>
                <a:lnTo>
                  <a:pt x="0" y="15199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2525639" y="0"/>
            <a:ext cx="3331531" cy="1665765"/>
          </a:xfrm>
          <a:custGeom>
            <a:avLst/>
            <a:gdLst/>
            <a:ahLst/>
            <a:cxnLst/>
            <a:rect r="r" b="b" t="t" l="l"/>
            <a:pathLst>
              <a:path h="1665765" w="3331531">
                <a:moveTo>
                  <a:pt x="0" y="0"/>
                </a:moveTo>
                <a:lnTo>
                  <a:pt x="3331531" y="0"/>
                </a:lnTo>
                <a:lnTo>
                  <a:pt x="3331531" y="1665765"/>
                </a:lnTo>
                <a:lnTo>
                  <a:pt x="0" y="16657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6157825" y="8513908"/>
            <a:ext cx="1940979" cy="1511191"/>
          </a:xfrm>
          <a:custGeom>
            <a:avLst/>
            <a:gdLst/>
            <a:ahLst/>
            <a:cxnLst/>
            <a:rect r="r" b="b" t="t" l="l"/>
            <a:pathLst>
              <a:path h="1511191" w="1940979">
                <a:moveTo>
                  <a:pt x="0" y="0"/>
                </a:moveTo>
                <a:lnTo>
                  <a:pt x="1940979" y="0"/>
                </a:lnTo>
                <a:lnTo>
                  <a:pt x="1940979" y="1511192"/>
                </a:lnTo>
                <a:lnTo>
                  <a:pt x="0" y="1511192"/>
                </a:lnTo>
                <a:lnTo>
                  <a:pt x="0" y="0"/>
                </a:lnTo>
                <a:close/>
              </a:path>
            </a:pathLst>
          </a:custGeom>
          <a:blipFill>
            <a:blip r:embed="rId6"/>
            <a:stretch>
              <a:fillRect l="0" t="0" r="0" b="0"/>
            </a:stretch>
          </a:blipFill>
        </p:spPr>
      </p:sp>
      <p:sp>
        <p:nvSpPr>
          <p:cNvPr name="Freeform 62" id="62"/>
          <p:cNvSpPr/>
          <p:nvPr/>
        </p:nvSpPr>
        <p:spPr>
          <a:xfrm flipH="false" flipV="false" rot="0">
            <a:off x="1559927" y="1828648"/>
            <a:ext cx="2322654" cy="1558759"/>
          </a:xfrm>
          <a:custGeom>
            <a:avLst/>
            <a:gdLst/>
            <a:ahLst/>
            <a:cxnLst/>
            <a:rect r="r" b="b" t="t" l="l"/>
            <a:pathLst>
              <a:path h="1558759" w="2322654">
                <a:moveTo>
                  <a:pt x="0" y="0"/>
                </a:moveTo>
                <a:lnTo>
                  <a:pt x="2322654" y="0"/>
                </a:lnTo>
                <a:lnTo>
                  <a:pt x="2322654" y="1558758"/>
                </a:lnTo>
                <a:lnTo>
                  <a:pt x="0" y="1558758"/>
                </a:lnTo>
                <a:lnTo>
                  <a:pt x="0" y="0"/>
                </a:lnTo>
                <a:close/>
              </a:path>
            </a:pathLst>
          </a:custGeom>
          <a:blipFill>
            <a:blip r:embed="rId7"/>
            <a:stretch>
              <a:fillRect l="0" t="0" r="0" b="0"/>
            </a:stretch>
          </a:blipFill>
        </p:spPr>
      </p:sp>
      <p:sp>
        <p:nvSpPr>
          <p:cNvPr name="Freeform 63" id="63"/>
          <p:cNvSpPr/>
          <p:nvPr/>
        </p:nvSpPr>
        <p:spPr>
          <a:xfrm flipH="false" flipV="false" rot="0">
            <a:off x="15192178" y="5576203"/>
            <a:ext cx="1459673" cy="1459673"/>
          </a:xfrm>
          <a:custGeom>
            <a:avLst/>
            <a:gdLst/>
            <a:ahLst/>
            <a:cxnLst/>
            <a:rect r="r" b="b" t="t" l="l"/>
            <a:pathLst>
              <a:path h="1459673" w="1459673">
                <a:moveTo>
                  <a:pt x="0" y="0"/>
                </a:moveTo>
                <a:lnTo>
                  <a:pt x="1459673" y="0"/>
                </a:lnTo>
                <a:lnTo>
                  <a:pt x="1459673" y="1459672"/>
                </a:lnTo>
                <a:lnTo>
                  <a:pt x="0" y="1459672"/>
                </a:lnTo>
                <a:lnTo>
                  <a:pt x="0" y="0"/>
                </a:lnTo>
                <a:close/>
              </a:path>
            </a:pathLst>
          </a:custGeom>
          <a:blipFill>
            <a:blip r:embed="rId8"/>
            <a:stretch>
              <a:fillRect l="0" t="0" r="0" b="0"/>
            </a:stretch>
          </a:blipFill>
        </p:spPr>
      </p:sp>
      <p:sp>
        <p:nvSpPr>
          <p:cNvPr name="Freeform 64" id="64"/>
          <p:cNvSpPr/>
          <p:nvPr/>
        </p:nvSpPr>
        <p:spPr>
          <a:xfrm flipH="false" flipV="false" rot="0">
            <a:off x="14712427" y="1520189"/>
            <a:ext cx="1869137" cy="2175676"/>
          </a:xfrm>
          <a:custGeom>
            <a:avLst/>
            <a:gdLst/>
            <a:ahLst/>
            <a:cxnLst/>
            <a:rect r="r" b="b" t="t" l="l"/>
            <a:pathLst>
              <a:path h="2175676" w="1869137">
                <a:moveTo>
                  <a:pt x="0" y="0"/>
                </a:moveTo>
                <a:lnTo>
                  <a:pt x="1869137" y="0"/>
                </a:lnTo>
                <a:lnTo>
                  <a:pt x="1869137" y="2175676"/>
                </a:lnTo>
                <a:lnTo>
                  <a:pt x="0" y="2175676"/>
                </a:lnTo>
                <a:lnTo>
                  <a:pt x="0" y="0"/>
                </a:lnTo>
                <a:close/>
              </a:path>
            </a:pathLst>
          </a:custGeom>
          <a:blipFill>
            <a:blip r:embed="rId9"/>
            <a:stretch>
              <a:fillRect l="0" t="0" r="0" b="0"/>
            </a:stretch>
          </a:blipFill>
        </p:spPr>
      </p:sp>
      <p:sp>
        <p:nvSpPr>
          <p:cNvPr name="Freeform 65" id="65"/>
          <p:cNvSpPr/>
          <p:nvPr/>
        </p:nvSpPr>
        <p:spPr>
          <a:xfrm flipH="false" flipV="false" rot="0">
            <a:off x="10557656" y="8511855"/>
            <a:ext cx="1058184" cy="1509894"/>
          </a:xfrm>
          <a:custGeom>
            <a:avLst/>
            <a:gdLst/>
            <a:ahLst/>
            <a:cxnLst/>
            <a:rect r="r" b="b" t="t" l="l"/>
            <a:pathLst>
              <a:path h="1509894" w="1058184">
                <a:moveTo>
                  <a:pt x="0" y="0"/>
                </a:moveTo>
                <a:lnTo>
                  <a:pt x="1058183" y="0"/>
                </a:lnTo>
                <a:lnTo>
                  <a:pt x="1058183" y="1509894"/>
                </a:lnTo>
                <a:lnTo>
                  <a:pt x="0" y="1509894"/>
                </a:lnTo>
                <a:lnTo>
                  <a:pt x="0" y="0"/>
                </a:lnTo>
                <a:close/>
              </a:path>
            </a:pathLst>
          </a:custGeom>
          <a:blipFill>
            <a:blip r:embed="rId10"/>
            <a:stretch>
              <a:fillRect l="0" t="0" r="0" b="0"/>
            </a:stretch>
          </a:blipFill>
        </p:spPr>
      </p:sp>
      <p:sp>
        <p:nvSpPr>
          <p:cNvPr name="Freeform 66" id="66"/>
          <p:cNvSpPr/>
          <p:nvPr/>
        </p:nvSpPr>
        <p:spPr>
          <a:xfrm flipH="false" flipV="false" rot="0">
            <a:off x="11509539" y="161845"/>
            <a:ext cx="2126023" cy="1663613"/>
          </a:xfrm>
          <a:custGeom>
            <a:avLst/>
            <a:gdLst/>
            <a:ahLst/>
            <a:cxnLst/>
            <a:rect r="r" b="b" t="t" l="l"/>
            <a:pathLst>
              <a:path h="1663613" w="2126023">
                <a:moveTo>
                  <a:pt x="0" y="0"/>
                </a:moveTo>
                <a:lnTo>
                  <a:pt x="2126023" y="0"/>
                </a:lnTo>
                <a:lnTo>
                  <a:pt x="2126023" y="1663613"/>
                </a:lnTo>
                <a:lnTo>
                  <a:pt x="0" y="166361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7" id="67"/>
          <p:cNvSpPr/>
          <p:nvPr/>
        </p:nvSpPr>
        <p:spPr>
          <a:xfrm flipH="false" flipV="false" rot="0">
            <a:off x="1534898" y="8737922"/>
            <a:ext cx="4152185" cy="1287177"/>
          </a:xfrm>
          <a:custGeom>
            <a:avLst/>
            <a:gdLst/>
            <a:ahLst/>
            <a:cxnLst/>
            <a:rect r="r" b="b" t="t" l="l"/>
            <a:pathLst>
              <a:path h="1287177" w="4152185">
                <a:moveTo>
                  <a:pt x="0" y="0"/>
                </a:moveTo>
                <a:lnTo>
                  <a:pt x="4152185" y="0"/>
                </a:lnTo>
                <a:lnTo>
                  <a:pt x="4152185" y="1287178"/>
                </a:lnTo>
                <a:lnTo>
                  <a:pt x="0" y="128717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8" id="68"/>
          <p:cNvSpPr/>
          <p:nvPr/>
        </p:nvSpPr>
        <p:spPr>
          <a:xfrm flipH="false" flipV="false" rot="0">
            <a:off x="2262735" y="8243596"/>
            <a:ext cx="2117518" cy="2043404"/>
          </a:xfrm>
          <a:custGeom>
            <a:avLst/>
            <a:gdLst/>
            <a:ahLst/>
            <a:cxnLst/>
            <a:rect r="r" b="b" t="t" l="l"/>
            <a:pathLst>
              <a:path h="2043404" w="2117518">
                <a:moveTo>
                  <a:pt x="0" y="0"/>
                </a:moveTo>
                <a:lnTo>
                  <a:pt x="2117518" y="0"/>
                </a:lnTo>
                <a:lnTo>
                  <a:pt x="2117518" y="2043404"/>
                </a:lnTo>
                <a:lnTo>
                  <a:pt x="0" y="204340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9" id="69"/>
          <p:cNvSpPr/>
          <p:nvPr/>
        </p:nvSpPr>
        <p:spPr>
          <a:xfrm flipH="false" flipV="false" rot="0">
            <a:off x="14289044" y="8529427"/>
            <a:ext cx="1240305" cy="1150383"/>
          </a:xfrm>
          <a:custGeom>
            <a:avLst/>
            <a:gdLst/>
            <a:ahLst/>
            <a:cxnLst/>
            <a:rect r="r" b="b" t="t" l="l"/>
            <a:pathLst>
              <a:path h="1150383" w="1240305">
                <a:moveTo>
                  <a:pt x="0" y="0"/>
                </a:moveTo>
                <a:lnTo>
                  <a:pt x="1240305" y="0"/>
                </a:lnTo>
                <a:lnTo>
                  <a:pt x="1240305" y="1150382"/>
                </a:lnTo>
                <a:lnTo>
                  <a:pt x="0" y="115038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70" id="70"/>
          <p:cNvSpPr txBox="true"/>
          <p:nvPr/>
        </p:nvSpPr>
        <p:spPr>
          <a:xfrm rot="0">
            <a:off x="4051138" y="2011854"/>
            <a:ext cx="2581164" cy="1090734"/>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DA33B"/>
                </a:solidFill>
                <a:latin typeface="Arial Bold"/>
              </a:rPr>
              <a:t>The Troubles in Northern Ireland</a:t>
            </a:r>
            <a:r>
              <a:rPr lang="en-US" sz="1559" spc="152">
                <a:solidFill>
                  <a:srgbClr val="000000"/>
                </a:solidFill>
                <a:latin typeface="Arial"/>
              </a:rPr>
              <a:t> begin, lasting for almost two decades.</a:t>
            </a:r>
          </a:p>
        </p:txBody>
      </p:sp>
      <p:sp>
        <p:nvSpPr>
          <p:cNvPr name="TextBox 71" id="71"/>
          <p:cNvSpPr txBox="true"/>
          <p:nvPr/>
        </p:nvSpPr>
        <p:spPr>
          <a:xfrm rot="0">
            <a:off x="7891827" y="2011854"/>
            <a:ext cx="2581164" cy="737890"/>
          </a:xfrm>
          <a:prstGeom prst="rect">
            <a:avLst/>
          </a:prstGeom>
        </p:spPr>
        <p:txBody>
          <a:bodyPr anchor="t" rtlCol="false" tIns="0" lIns="0" bIns="0" rIns="0">
            <a:spAutoFit/>
          </a:bodyPr>
          <a:lstStyle/>
          <a:p>
            <a:pPr algn="ctr" marL="0" indent="0" lvl="0">
              <a:lnSpc>
                <a:spcPts val="1936"/>
              </a:lnSpc>
              <a:spcBef>
                <a:spcPct val="0"/>
              </a:spcBef>
            </a:pPr>
            <a:r>
              <a:rPr lang="en-US" sz="1403" spc="137">
                <a:solidFill>
                  <a:srgbClr val="000000"/>
                </a:solidFill>
                <a:latin typeface="Arial"/>
              </a:rPr>
              <a:t>The </a:t>
            </a:r>
            <a:r>
              <a:rPr lang="en-US" sz="1403" spc="137">
                <a:solidFill>
                  <a:srgbClr val="0DA33B"/>
                </a:solidFill>
                <a:latin typeface="Arial Bold"/>
              </a:rPr>
              <a:t>UVF </a:t>
            </a:r>
            <a:r>
              <a:rPr lang="en-US" sz="1403" spc="137">
                <a:solidFill>
                  <a:srgbClr val="000000"/>
                </a:solidFill>
                <a:latin typeface="Arial"/>
              </a:rPr>
              <a:t>set off bombs in </a:t>
            </a:r>
            <a:r>
              <a:rPr lang="en-US" sz="1403" spc="137">
                <a:solidFill>
                  <a:srgbClr val="0DA33B"/>
                </a:solidFill>
                <a:latin typeface="Arial Bold"/>
              </a:rPr>
              <a:t>Dublin and Monaghan </a:t>
            </a:r>
            <a:r>
              <a:rPr lang="en-US" sz="1403" spc="137">
                <a:solidFill>
                  <a:srgbClr val="000000"/>
                </a:solidFill>
                <a:latin typeface="Arial"/>
              </a:rPr>
              <a:t>in retribution for IRA attacks.</a:t>
            </a:r>
          </a:p>
        </p:txBody>
      </p:sp>
      <p:sp>
        <p:nvSpPr>
          <p:cNvPr name="TextBox 72" id="72"/>
          <p:cNvSpPr txBox="true"/>
          <p:nvPr/>
        </p:nvSpPr>
        <p:spPr>
          <a:xfrm rot="0">
            <a:off x="11679755" y="2087888"/>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rPr>
              <a:t>The </a:t>
            </a:r>
            <a:r>
              <a:rPr lang="en-US" sz="1559" spc="152">
                <a:solidFill>
                  <a:srgbClr val="0DA33B"/>
                </a:solidFill>
                <a:latin typeface="Arial Bold"/>
              </a:rPr>
              <a:t>Provisional IRA</a:t>
            </a:r>
            <a:r>
              <a:rPr lang="en-US" sz="1559" spc="152">
                <a:solidFill>
                  <a:srgbClr val="000000"/>
                </a:solidFill>
                <a:latin typeface="Arial Bold"/>
              </a:rPr>
              <a:t> </a:t>
            </a:r>
            <a:r>
              <a:rPr lang="en-US" sz="1559" spc="152">
                <a:solidFill>
                  <a:srgbClr val="000000"/>
                </a:solidFill>
                <a:latin typeface="Arial"/>
              </a:rPr>
              <a:t>announce the </a:t>
            </a:r>
            <a:r>
              <a:rPr lang="en-US" sz="1559" spc="152">
                <a:solidFill>
                  <a:srgbClr val="0DA33B"/>
                </a:solidFill>
                <a:latin typeface="Arial Bold"/>
              </a:rPr>
              <a:t>end of their armed campaign</a:t>
            </a:r>
          </a:p>
        </p:txBody>
      </p:sp>
      <p:sp>
        <p:nvSpPr>
          <p:cNvPr name="TextBox 73" id="73"/>
          <p:cNvSpPr txBox="true"/>
          <p:nvPr/>
        </p:nvSpPr>
        <p:spPr>
          <a:xfrm rot="0">
            <a:off x="2146567" y="7432850"/>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rPr>
              <a:t>The </a:t>
            </a:r>
            <a:r>
              <a:rPr lang="en-US" sz="1559" spc="152">
                <a:solidFill>
                  <a:srgbClr val="0DA33B"/>
                </a:solidFill>
                <a:latin typeface="Arial Bold"/>
              </a:rPr>
              <a:t>Ulster Volunteer Force</a:t>
            </a:r>
            <a:r>
              <a:rPr lang="en-US" sz="1559" spc="152">
                <a:solidFill>
                  <a:srgbClr val="000000"/>
                </a:solidFill>
                <a:latin typeface="Arial Bold"/>
              </a:rPr>
              <a:t> </a:t>
            </a:r>
            <a:r>
              <a:rPr lang="en-US" sz="1559" spc="152">
                <a:solidFill>
                  <a:srgbClr val="000000"/>
                </a:solidFill>
                <a:latin typeface="Arial"/>
              </a:rPr>
              <a:t>(</a:t>
            </a:r>
            <a:r>
              <a:rPr lang="en-US" sz="1559" spc="152">
                <a:solidFill>
                  <a:srgbClr val="0DA33B"/>
                </a:solidFill>
                <a:latin typeface="Arial Bold"/>
              </a:rPr>
              <a:t>UVF</a:t>
            </a:r>
            <a:r>
              <a:rPr lang="en-US" sz="1559" spc="152">
                <a:solidFill>
                  <a:srgbClr val="000000"/>
                </a:solidFill>
                <a:latin typeface="Arial"/>
              </a:rPr>
              <a:t>) was founded</a:t>
            </a:r>
          </a:p>
        </p:txBody>
      </p:sp>
      <p:sp>
        <p:nvSpPr>
          <p:cNvPr name="TextBox 74" id="74"/>
          <p:cNvSpPr txBox="true"/>
          <p:nvPr/>
        </p:nvSpPr>
        <p:spPr>
          <a:xfrm rot="0">
            <a:off x="5828604" y="7356816"/>
            <a:ext cx="2581164" cy="975495"/>
          </a:xfrm>
          <a:prstGeom prst="rect">
            <a:avLst/>
          </a:prstGeom>
        </p:spPr>
        <p:txBody>
          <a:bodyPr anchor="t" rtlCol="false" tIns="0" lIns="0" bIns="0" rIns="0">
            <a:spAutoFit/>
          </a:bodyPr>
          <a:lstStyle/>
          <a:p>
            <a:pPr algn="ctr" marL="0" indent="0" lvl="0">
              <a:lnSpc>
                <a:spcPts val="1936"/>
              </a:lnSpc>
              <a:spcBef>
                <a:spcPct val="0"/>
              </a:spcBef>
            </a:pPr>
            <a:r>
              <a:rPr lang="en-US" sz="1403" spc="137">
                <a:solidFill>
                  <a:srgbClr val="0DA33B"/>
                </a:solidFill>
                <a:latin typeface="Arial Bold"/>
              </a:rPr>
              <a:t>Bloody Sunday</a:t>
            </a:r>
            <a:r>
              <a:rPr lang="en-US" sz="1403" spc="137">
                <a:solidFill>
                  <a:srgbClr val="000000"/>
                </a:solidFill>
                <a:latin typeface="Arial"/>
              </a:rPr>
              <a:t>: British soldiers shot 26 unarmed civilians during a protest march in the Bogside.</a:t>
            </a:r>
          </a:p>
        </p:txBody>
      </p:sp>
      <p:sp>
        <p:nvSpPr>
          <p:cNvPr name="TextBox 75" id="75"/>
          <p:cNvSpPr txBox="true"/>
          <p:nvPr/>
        </p:nvSpPr>
        <p:spPr>
          <a:xfrm rot="0">
            <a:off x="9850949" y="7420168"/>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DA33B"/>
                </a:solidFill>
                <a:latin typeface="Arial Bold"/>
              </a:rPr>
              <a:t>The Good Friday Agreement</a:t>
            </a:r>
            <a:r>
              <a:rPr lang="en-US" sz="1559" spc="152">
                <a:solidFill>
                  <a:srgbClr val="000000"/>
                </a:solidFill>
                <a:latin typeface="Arial Bold"/>
              </a:rPr>
              <a:t> </a:t>
            </a:r>
            <a:r>
              <a:rPr lang="en-US" sz="1559" spc="152">
                <a:solidFill>
                  <a:srgbClr val="000000"/>
                </a:solidFill>
                <a:latin typeface="Arial"/>
              </a:rPr>
              <a:t>is signed in Belfast</a:t>
            </a:r>
          </a:p>
        </p:txBody>
      </p:sp>
      <p:sp>
        <p:nvSpPr>
          <p:cNvPr name="TextBox 76" id="76"/>
          <p:cNvSpPr txBox="true"/>
          <p:nvPr/>
        </p:nvSpPr>
        <p:spPr>
          <a:xfrm rot="0">
            <a:off x="13603857" y="7422221"/>
            <a:ext cx="2581164" cy="823428"/>
          </a:xfrm>
          <a:prstGeom prst="rect">
            <a:avLst/>
          </a:prstGeom>
        </p:spPr>
        <p:txBody>
          <a:bodyPr anchor="t" rtlCol="false" tIns="0" lIns="0" bIns="0" rIns="0">
            <a:spAutoFit/>
          </a:bodyPr>
          <a:lstStyle/>
          <a:p>
            <a:pPr algn="ctr" marL="0" indent="0" lvl="0">
              <a:lnSpc>
                <a:spcPts val="2151"/>
              </a:lnSpc>
              <a:spcBef>
                <a:spcPct val="0"/>
              </a:spcBef>
            </a:pPr>
            <a:r>
              <a:rPr lang="en-US" sz="1559" spc="152">
                <a:solidFill>
                  <a:srgbClr val="000000"/>
                </a:solidFill>
                <a:latin typeface="Arial"/>
              </a:rPr>
              <a:t>The </a:t>
            </a:r>
            <a:r>
              <a:rPr lang="en-US" sz="1559" spc="152">
                <a:solidFill>
                  <a:srgbClr val="0DA33B"/>
                </a:solidFill>
                <a:latin typeface="Arial Bold"/>
              </a:rPr>
              <a:t>UVF </a:t>
            </a:r>
            <a:r>
              <a:rPr lang="en-US" sz="1559" spc="152">
                <a:solidFill>
                  <a:srgbClr val="000000"/>
                </a:solidFill>
                <a:latin typeface="Arial"/>
              </a:rPr>
              <a:t>announce the </a:t>
            </a:r>
            <a:r>
              <a:rPr lang="en-US" sz="1559" spc="152">
                <a:solidFill>
                  <a:srgbClr val="0DA33B"/>
                </a:solidFill>
                <a:latin typeface="Arial Bold"/>
              </a:rPr>
              <a:t>end of their armed campaign</a:t>
            </a:r>
          </a:p>
        </p:txBody>
      </p:sp>
      <p:sp>
        <p:nvSpPr>
          <p:cNvPr name="TextBox 77" id="77"/>
          <p:cNvSpPr txBox="true"/>
          <p:nvPr/>
        </p:nvSpPr>
        <p:spPr>
          <a:xfrm rot="0">
            <a:off x="7875504" y="-35551"/>
            <a:ext cx="2696888" cy="377262"/>
          </a:xfrm>
          <a:prstGeom prst="rect">
            <a:avLst/>
          </a:prstGeom>
        </p:spPr>
        <p:txBody>
          <a:bodyPr anchor="t" rtlCol="false" tIns="0" lIns="0" bIns="0" rIns="0">
            <a:spAutoFit/>
          </a:bodyPr>
          <a:lstStyle/>
          <a:p>
            <a:pPr algn="ctr">
              <a:lnSpc>
                <a:spcPts val="2875"/>
              </a:lnSpc>
            </a:pPr>
            <a:r>
              <a:rPr lang="en-US" sz="2053">
                <a:solidFill>
                  <a:srgbClr val="0DA33B"/>
                </a:solidFill>
                <a:latin typeface="Old Standard Bold"/>
              </a:rPr>
              <a:t>Chapter</a:t>
            </a:r>
            <a:r>
              <a:rPr lang="en-US" sz="2053">
                <a:solidFill>
                  <a:srgbClr val="0DA33B"/>
                </a:solidFill>
                <a:latin typeface="Old Standard Bold"/>
              </a:rPr>
              <a:t> 30</a:t>
            </a:r>
          </a:p>
        </p:txBody>
      </p:sp>
      <p:grpSp>
        <p:nvGrpSpPr>
          <p:cNvPr name="Group 78" id="78"/>
          <p:cNvGrpSpPr/>
          <p:nvPr/>
        </p:nvGrpSpPr>
        <p:grpSpPr>
          <a:xfrm rot="5400000">
            <a:off x="-1008560" y="8030951"/>
            <a:ext cx="3950410" cy="561689"/>
            <a:chOff x="0" y="0"/>
            <a:chExt cx="5267213" cy="748919"/>
          </a:xfrm>
        </p:grpSpPr>
        <p:sp>
          <p:nvSpPr>
            <p:cNvPr name="Freeform 79" id="7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0" id="8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81" id="8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2" id="8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272 (Artefact, 2nd Edition)</a:t>
            </a:r>
          </a:p>
        </p:txBody>
      </p:sp>
      <p:sp>
        <p:nvSpPr>
          <p:cNvPr name="TextBox 8" id="8"/>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Why was the NICRA set up?</a:t>
            </a:r>
          </a:p>
          <a:p>
            <a:pPr algn="l" marL="647697" indent="-323848" lvl="1">
              <a:lnSpc>
                <a:spcPts val="4199"/>
              </a:lnSpc>
              <a:buAutoNum type="arabicPeriod" startAt="1"/>
            </a:pPr>
            <a:r>
              <a:rPr lang="en-US" sz="2999">
                <a:solidFill>
                  <a:srgbClr val="009B48"/>
                </a:solidFill>
                <a:latin typeface="Arial"/>
              </a:rPr>
              <a:t>What were its aims?</a:t>
            </a:r>
          </a:p>
          <a:p>
            <a:pPr algn="l" marL="647697" indent="-323848" lvl="1">
              <a:lnSpc>
                <a:spcPts val="4199"/>
              </a:lnSpc>
              <a:buAutoNum type="arabicPeriod" startAt="1"/>
            </a:pPr>
            <a:r>
              <a:rPr lang="en-US" sz="2999">
                <a:solidFill>
                  <a:srgbClr val="009B48"/>
                </a:solidFill>
                <a:latin typeface="Arial"/>
              </a:rPr>
              <a:t>What were its methods? Why did its members choose these methods?</a:t>
            </a:r>
          </a:p>
          <a:p>
            <a:pPr algn="l" marL="647697" indent="-323848" lvl="1">
              <a:lnSpc>
                <a:spcPts val="4199"/>
              </a:lnSpc>
              <a:buAutoNum type="arabicPeriod" startAt="1"/>
            </a:pPr>
            <a:r>
              <a:rPr lang="en-US" sz="2999">
                <a:solidFill>
                  <a:srgbClr val="009B48"/>
                </a:solidFill>
                <a:latin typeface="Arial"/>
              </a:rPr>
              <a:t>How did Unionists respond to it?</a:t>
            </a:r>
          </a:p>
          <a:p>
            <a:pPr algn="l" marL="647697" indent="-323848" lvl="1">
              <a:lnSpc>
                <a:spcPts val="4199"/>
              </a:lnSpc>
              <a:buAutoNum type="arabicPeriod" startAt="1"/>
            </a:pPr>
            <a:r>
              <a:rPr lang="en-US" sz="2999">
                <a:solidFill>
                  <a:srgbClr val="009B48"/>
                </a:solidFill>
                <a:latin typeface="Arial"/>
              </a:rPr>
              <a:t>How did violence break out in 1968?</a:t>
            </a:r>
          </a:p>
          <a:p>
            <a:pPr algn="l" marL="647697" indent="-323848" lvl="1">
              <a:lnSpc>
                <a:spcPts val="4199"/>
              </a:lnSpc>
              <a:buAutoNum type="arabicPeriod" startAt="1"/>
            </a:pPr>
            <a:r>
              <a:rPr lang="en-US" sz="2999">
                <a:solidFill>
                  <a:srgbClr val="009B48"/>
                </a:solidFill>
                <a:latin typeface="Arial"/>
              </a:rPr>
              <a:t>Do you think O’Neill was a success or a failure as Prime Minister of Northern Ireland? Give four reasons for your answer.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5549"/>
            <a:ext cx="18288000" cy="1336675"/>
          </a:xfrm>
          <a:prstGeom prst="rect">
            <a:avLst/>
          </a:prstGeom>
        </p:spPr>
        <p:txBody>
          <a:bodyPr anchor="t" rtlCol="false" tIns="0" lIns="0" bIns="0" rIns="0">
            <a:spAutoFit/>
          </a:bodyPr>
          <a:lstStyle/>
          <a:p>
            <a:pPr algn="ctr">
              <a:lnSpc>
                <a:spcPts val="9800"/>
              </a:lnSpc>
            </a:pPr>
            <a:r>
              <a:rPr lang="en-US" sz="7000">
                <a:solidFill>
                  <a:srgbClr val="0DA33B"/>
                </a:solidFill>
                <a:latin typeface="Arial Bold"/>
              </a:rPr>
              <a:t>30.3: THE BEGINNING OF THE TROUBLES</a:t>
            </a:r>
          </a:p>
        </p:txBody>
      </p:sp>
      <p:sp>
        <p:nvSpPr>
          <p:cNvPr name="TextBox 4" id="4"/>
          <p:cNvSpPr txBox="true"/>
          <p:nvPr/>
        </p:nvSpPr>
        <p:spPr>
          <a:xfrm rot="0">
            <a:off x="0" y="4029073"/>
            <a:ext cx="18288000" cy="1114427"/>
          </a:xfrm>
          <a:prstGeom prst="rect">
            <a:avLst/>
          </a:prstGeom>
        </p:spPr>
        <p:txBody>
          <a:bodyPr anchor="t" rtlCol="false" tIns="0" lIns="0" bIns="0" rIns="0">
            <a:spAutoFit/>
          </a:bodyPr>
          <a:lstStyle/>
          <a:p>
            <a:pPr algn="ctr">
              <a:lnSpc>
                <a:spcPts val="8625"/>
              </a:lnSpc>
            </a:pPr>
            <a:r>
              <a:rPr lang="en-US" sz="7500" spc="1650">
                <a:solidFill>
                  <a:srgbClr val="FFFFFF"/>
                </a:solidFill>
                <a:latin typeface="Daydream"/>
              </a:rPr>
              <a:t>30.3: the beginning of the troubles</a:t>
            </a:r>
          </a:p>
        </p:txBody>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0" id="10"/>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Battle of the Bogside</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1" id="11"/>
          <p:cNvSpPr/>
          <p:nvPr/>
        </p:nvSpPr>
        <p:spPr>
          <a:xfrm flipH="false" flipV="false" rot="0">
            <a:off x="11355034" y="2093073"/>
            <a:ext cx="5584226" cy="3463668"/>
          </a:xfrm>
          <a:custGeom>
            <a:avLst/>
            <a:gdLst/>
            <a:ahLst/>
            <a:cxnLst/>
            <a:rect r="r" b="b" t="t" l="l"/>
            <a:pathLst>
              <a:path h="3463668" w="5584226">
                <a:moveTo>
                  <a:pt x="0" y="0"/>
                </a:moveTo>
                <a:lnTo>
                  <a:pt x="5584226" y="0"/>
                </a:lnTo>
                <a:lnTo>
                  <a:pt x="5584226" y="3463668"/>
                </a:lnTo>
                <a:lnTo>
                  <a:pt x="0" y="3463668"/>
                </a:lnTo>
                <a:lnTo>
                  <a:pt x="0" y="0"/>
                </a:lnTo>
                <a:close/>
              </a:path>
            </a:pathLst>
          </a:custGeom>
          <a:blipFill>
            <a:blip r:embed="rId6"/>
            <a:stretch>
              <a:fillRect l="-2361" t="-4667" r="-2619" b="-3333"/>
            </a:stretch>
          </a:blipFill>
        </p:spPr>
      </p:sp>
      <p:sp>
        <p:nvSpPr>
          <p:cNvPr name="Freeform 12" id="12"/>
          <p:cNvSpPr/>
          <p:nvPr/>
        </p:nvSpPr>
        <p:spPr>
          <a:xfrm flipH="false" flipV="false" rot="0">
            <a:off x="11355034" y="6124574"/>
            <a:ext cx="5584226" cy="3141127"/>
          </a:xfrm>
          <a:custGeom>
            <a:avLst/>
            <a:gdLst/>
            <a:ahLst/>
            <a:cxnLst/>
            <a:rect r="r" b="b" t="t" l="l"/>
            <a:pathLst>
              <a:path h="3141127" w="5584226">
                <a:moveTo>
                  <a:pt x="0" y="0"/>
                </a:moveTo>
                <a:lnTo>
                  <a:pt x="5584226" y="0"/>
                </a:lnTo>
                <a:lnTo>
                  <a:pt x="5584226" y="3141127"/>
                </a:lnTo>
                <a:lnTo>
                  <a:pt x="0" y="3141127"/>
                </a:lnTo>
                <a:lnTo>
                  <a:pt x="0" y="0"/>
                </a:lnTo>
                <a:close/>
              </a:path>
            </a:pathLst>
          </a:custGeom>
          <a:blipFill>
            <a:blip r:embed="rId7"/>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4" id="14"/>
          <p:cNvSpPr txBox="true"/>
          <p:nvPr/>
        </p:nvSpPr>
        <p:spPr>
          <a:xfrm rot="0">
            <a:off x="1028700" y="2139949"/>
            <a:ext cx="10326334"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Violence continued on the streets through 1969. </a:t>
            </a:r>
            <a:r>
              <a:rPr lang="en-US" sz="2500">
                <a:solidFill>
                  <a:srgbClr val="000000"/>
                </a:solidFill>
                <a:latin typeface="Arial"/>
              </a:rPr>
              <a:t>In August, there were riots when the Unionist </a:t>
            </a:r>
            <a:r>
              <a:rPr lang="en-US" sz="2500">
                <a:solidFill>
                  <a:srgbClr val="000000"/>
                </a:solidFill>
                <a:latin typeface="Arial Bold"/>
              </a:rPr>
              <a:t>Apprentice Boys </a:t>
            </a:r>
            <a:r>
              <a:rPr lang="en-US" sz="2500">
                <a:solidFill>
                  <a:srgbClr val="000000"/>
                </a:solidFill>
                <a:latin typeface="Arial"/>
              </a:rPr>
              <a:t>passed through the Catholic Bogside area of Derry. The rioters drove the RUC out of the Bogside using stones and home-made firebombs (nicknamed </a:t>
            </a:r>
            <a:r>
              <a:rPr lang="en-US" sz="2500">
                <a:solidFill>
                  <a:srgbClr val="000000"/>
                </a:solidFill>
                <a:latin typeface="Arial Italics"/>
              </a:rPr>
              <a:t>Molotov cocktails</a:t>
            </a:r>
            <a:r>
              <a:rPr lang="en-US" sz="2500">
                <a:solidFill>
                  <a:srgbClr val="000000"/>
                </a:solidFill>
                <a:latin typeface="Arial"/>
              </a:rPr>
              <a:t>). They raised barricades and declared the area '</a:t>
            </a:r>
            <a:r>
              <a:rPr lang="en-US" sz="2500">
                <a:solidFill>
                  <a:srgbClr val="000000"/>
                </a:solidFill>
                <a:latin typeface="Arial Bold"/>
              </a:rPr>
              <a:t>Free Derry</a:t>
            </a:r>
            <a:r>
              <a:rPr lang="en-US" sz="2500">
                <a:solidFill>
                  <a:srgbClr val="000000"/>
                </a:solidFill>
                <a:latin typeface="Arial"/>
              </a:rPr>
              <a:t>'. This became known as </a:t>
            </a:r>
            <a:r>
              <a:rPr lang="en-US" sz="2500">
                <a:solidFill>
                  <a:srgbClr val="000000"/>
                </a:solidFill>
                <a:latin typeface="Arial Bold"/>
              </a:rPr>
              <a:t>the Battle of the Bogside</a:t>
            </a:r>
            <a:r>
              <a:rPr lang="en-US" sz="2500">
                <a:solidFill>
                  <a:srgbClr val="000000"/>
                </a:solidFill>
                <a:latin typeface="Arial"/>
              </a:rPr>
              <a:t>, with violence spreading to Belfast as Unionist rioters attacked Catholic homes. The British army was ordered into thee streets, initially welcomed by the Catholics their approval would soon change. </a:t>
            </a:r>
          </a:p>
        </p:txBody>
      </p:sp>
      <p:sp>
        <p:nvSpPr>
          <p:cNvPr name="TextBox 15" id="15"/>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371762"/>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Violence Escalates</a:t>
            </a:r>
          </a:p>
        </p:txBody>
      </p:sp>
      <p:sp>
        <p:nvSpPr>
          <p:cNvPr name="TextBox 8" id="8"/>
          <p:cNvSpPr txBox="true"/>
          <p:nvPr/>
        </p:nvSpPr>
        <p:spPr>
          <a:xfrm rot="0">
            <a:off x="1028700" y="1797336"/>
            <a:ext cx="10326334"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There were soon clashes between rioters on both sides and with the soldiers. </a:t>
            </a:r>
            <a:r>
              <a:rPr lang="en-US" sz="2500">
                <a:solidFill>
                  <a:srgbClr val="000000"/>
                </a:solidFill>
                <a:latin typeface="Arial"/>
              </a:rPr>
              <a:t>In the midst of the violence, new terrorist (or paramilitary) groups sprang up. </a:t>
            </a:r>
            <a:r>
              <a:rPr lang="en-US" sz="2500">
                <a:solidFill>
                  <a:srgbClr val="000000"/>
                </a:solidFill>
                <a:latin typeface="Arial Bold"/>
              </a:rPr>
              <a:t>Terrorism</a:t>
            </a:r>
            <a:r>
              <a:rPr lang="en-US" sz="2500">
                <a:solidFill>
                  <a:srgbClr val="000000"/>
                </a:solidFill>
                <a:latin typeface="Arial"/>
              </a:rPr>
              <a:t> </a:t>
            </a:r>
            <a:r>
              <a:rPr lang="en-US" sz="2500" u="sng">
                <a:solidFill>
                  <a:srgbClr val="000000"/>
                </a:solidFill>
                <a:latin typeface="Arial"/>
              </a:rPr>
              <a:t>is the use of fear and acts of violence to try to change society or government policy for a political or ideological purpose</a:t>
            </a:r>
            <a:r>
              <a:rPr lang="en-US" sz="2500">
                <a:solidFill>
                  <a:srgbClr val="000000"/>
                </a:solidFill>
                <a:latin typeface="Arial"/>
              </a:rPr>
              <a:t>. In Northern Ireland, terrorists targeted both the security forces and innocent civilians.</a:t>
            </a:r>
          </a:p>
          <a:p>
            <a:pPr algn="l" marL="539754" indent="-269877" lvl="1">
              <a:lnSpc>
                <a:spcPts val="3500"/>
              </a:lnSpc>
              <a:buFont typeface="Arial"/>
              <a:buChar char="•"/>
            </a:pPr>
            <a:r>
              <a:rPr lang="en-US" sz="2500">
                <a:solidFill>
                  <a:srgbClr val="000000"/>
                </a:solidFill>
                <a:latin typeface="Arial Bold"/>
              </a:rPr>
              <a:t>The Provisional IRA</a:t>
            </a:r>
            <a:r>
              <a:rPr lang="en-US" sz="2500">
                <a:solidFill>
                  <a:srgbClr val="000000"/>
                </a:solidFill>
                <a:latin typeface="Arial"/>
              </a:rPr>
              <a:t> (</a:t>
            </a:r>
            <a:r>
              <a:rPr lang="en-US" sz="2500">
                <a:solidFill>
                  <a:srgbClr val="000000"/>
                </a:solidFill>
                <a:latin typeface="Arial Bold"/>
              </a:rPr>
              <a:t>The Provos </a:t>
            </a:r>
            <a:r>
              <a:rPr lang="en-US" sz="2500">
                <a:solidFill>
                  <a:srgbClr val="000000"/>
                </a:solidFill>
                <a:latin typeface="Arial"/>
              </a:rPr>
              <a:t>- not to be confused with the IRA during the struggle for Irish Independence 1919-1923): Splitting from the Dublin-Based IRA in 1969, they carried out attacks on the RUC and the army, p</a:t>
            </a:r>
            <a:r>
              <a:rPr lang="en-US" sz="2500">
                <a:solidFill>
                  <a:srgbClr val="000000"/>
                </a:solidFill>
                <a:latin typeface="Arial"/>
              </a:rPr>
              <a:t>lanted bombs in Britain and Northern Ireland and killed innocent civilians whom they claimed were working for the British. </a:t>
            </a:r>
            <a:r>
              <a:rPr lang="en-US" sz="2500">
                <a:solidFill>
                  <a:srgbClr val="000000"/>
                </a:solidFill>
                <a:latin typeface="Arial Bold"/>
              </a:rPr>
              <a:t>Sinn Féin</a:t>
            </a:r>
            <a:r>
              <a:rPr lang="en-US" sz="2500">
                <a:solidFill>
                  <a:srgbClr val="000000"/>
                </a:solidFill>
                <a:latin typeface="Arial"/>
              </a:rPr>
              <a:t> is considered their political wing; led by </a:t>
            </a:r>
            <a:r>
              <a:rPr lang="en-US" sz="2500">
                <a:solidFill>
                  <a:srgbClr val="000000"/>
                </a:solidFill>
                <a:latin typeface="Arial Bold"/>
              </a:rPr>
              <a:t>Gerry Adams </a:t>
            </a:r>
            <a:r>
              <a:rPr lang="en-US" sz="2500">
                <a:solidFill>
                  <a:srgbClr val="000000"/>
                </a:solidFill>
                <a:latin typeface="Arial"/>
              </a:rPr>
              <a:t>from the mid-1980s.</a:t>
            </a:r>
          </a:p>
          <a:p>
            <a:pPr algn="l" marL="539754" indent="-269877" lvl="1">
              <a:lnSpc>
                <a:spcPts val="3500"/>
              </a:lnSpc>
              <a:buFont typeface="Arial"/>
              <a:buChar char="•"/>
            </a:pPr>
            <a:r>
              <a:rPr lang="en-US" sz="2500">
                <a:solidFill>
                  <a:srgbClr val="000000"/>
                </a:solidFill>
                <a:latin typeface="Arial Bold"/>
              </a:rPr>
              <a:t>Loyalists</a:t>
            </a:r>
            <a:r>
              <a:rPr lang="en-US" sz="2500">
                <a:solidFill>
                  <a:srgbClr val="000000"/>
                </a:solidFill>
                <a:latin typeface="Arial"/>
              </a:rPr>
              <a:t>: On the other side, the Ulster Volunteer Force (UVF) and the Ulster Defence Association (UDA) were set up. Loyalists are </a:t>
            </a:r>
            <a:r>
              <a:rPr lang="en-US" sz="2500" u="sng">
                <a:solidFill>
                  <a:srgbClr val="000000"/>
                </a:solidFill>
                <a:latin typeface="Arial"/>
              </a:rPr>
              <a:t>Unionist who were willing to use (or support the use of) paramilitary violence to defend the Union</a:t>
            </a:r>
            <a:r>
              <a:rPr lang="en-US" sz="2500">
                <a:solidFill>
                  <a:srgbClr val="000000"/>
                </a:solidFill>
                <a:latin typeface="Arial"/>
              </a:rPr>
              <a:t>. They attacked Catholic as reprisals for IRA attacks.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11355034" y="3345954"/>
            <a:ext cx="5584226" cy="3595091"/>
          </a:xfrm>
          <a:custGeom>
            <a:avLst/>
            <a:gdLst/>
            <a:ahLst/>
            <a:cxnLst/>
            <a:rect r="r" b="b" t="t" l="l"/>
            <a:pathLst>
              <a:path h="3595091" w="5584226">
                <a:moveTo>
                  <a:pt x="0" y="0"/>
                </a:moveTo>
                <a:lnTo>
                  <a:pt x="5584226" y="0"/>
                </a:lnTo>
                <a:lnTo>
                  <a:pt x="5584226" y="3595092"/>
                </a:lnTo>
                <a:lnTo>
                  <a:pt x="0" y="3595092"/>
                </a:lnTo>
                <a:lnTo>
                  <a:pt x="0" y="0"/>
                </a:lnTo>
                <a:close/>
              </a:path>
            </a:pathLst>
          </a:custGeom>
          <a:blipFill>
            <a:blip r:embed="rId6"/>
            <a:stretch>
              <a:fillRect l="-2419" t="-3070" r="-2541" b="-3509"/>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9946074"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New Political Parties </a:t>
            </a:r>
          </a:p>
        </p:txBody>
      </p:sp>
      <p:sp>
        <p:nvSpPr>
          <p:cNvPr name="TextBox 8" id="8"/>
          <p:cNvSpPr txBox="true"/>
          <p:nvPr/>
        </p:nvSpPr>
        <p:spPr>
          <a:xfrm rot="0">
            <a:off x="1028700" y="2120899"/>
            <a:ext cx="9946074"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Social Democratic and Labour Party (SDLP) </a:t>
            </a:r>
            <a:r>
              <a:rPr lang="en-US" sz="3000">
                <a:solidFill>
                  <a:srgbClr val="000000"/>
                </a:solidFill>
                <a:latin typeface="Arial"/>
              </a:rPr>
              <a:t>was founded as a new nationalist political party in 1970. It was f</a:t>
            </a:r>
            <a:r>
              <a:rPr lang="en-US" sz="3000">
                <a:solidFill>
                  <a:srgbClr val="000000"/>
                </a:solidFill>
                <a:latin typeface="Arial"/>
              </a:rPr>
              <a:t>irst led by </a:t>
            </a:r>
            <a:r>
              <a:rPr lang="en-US" sz="3000">
                <a:solidFill>
                  <a:srgbClr val="000000"/>
                </a:solidFill>
                <a:latin typeface="Arial Bold"/>
              </a:rPr>
              <a:t>Gerry Fitt</a:t>
            </a:r>
            <a:r>
              <a:rPr lang="en-US" sz="3000">
                <a:solidFill>
                  <a:srgbClr val="000000"/>
                </a:solidFill>
                <a:latin typeface="Arial"/>
              </a:rPr>
              <a:t> before </a:t>
            </a:r>
            <a:r>
              <a:rPr lang="en-US" sz="3000">
                <a:solidFill>
                  <a:srgbClr val="000000"/>
                </a:solidFill>
                <a:latin typeface="Arial Bold"/>
              </a:rPr>
              <a:t>John Hume</a:t>
            </a:r>
            <a:r>
              <a:rPr lang="en-US" sz="3000">
                <a:solidFill>
                  <a:srgbClr val="000000"/>
                </a:solidFill>
                <a:latin typeface="Arial"/>
              </a:rPr>
              <a:t> took over. It rejected the use of violence to solve the problems of the North and was more concerned with the issues of the people than a united Ireland.</a:t>
            </a:r>
          </a:p>
          <a:p>
            <a:pPr algn="l">
              <a:lnSpc>
                <a:spcPts val="4200"/>
              </a:lnSpc>
            </a:pPr>
            <a:r>
              <a:rPr lang="en-US" sz="3000">
                <a:solidFill>
                  <a:srgbClr val="000000"/>
                </a:solidFill>
                <a:latin typeface="Arial"/>
              </a:rPr>
              <a:t>The </a:t>
            </a:r>
            <a:r>
              <a:rPr lang="en-US" sz="3000">
                <a:solidFill>
                  <a:srgbClr val="000000"/>
                </a:solidFill>
                <a:latin typeface="Arial Bold"/>
              </a:rPr>
              <a:t>Democratic Unionist Party (DUP)</a:t>
            </a:r>
            <a:r>
              <a:rPr lang="en-US" sz="3000">
                <a:solidFill>
                  <a:srgbClr val="000000"/>
                </a:solidFill>
                <a:latin typeface="Arial"/>
              </a:rPr>
              <a:t> was founded by </a:t>
            </a:r>
            <a:r>
              <a:rPr lang="en-US" sz="3000">
                <a:solidFill>
                  <a:srgbClr val="000000"/>
                </a:solidFill>
                <a:latin typeface="Arial Bold"/>
              </a:rPr>
              <a:t>Rev. Ian Paisley</a:t>
            </a:r>
            <a:r>
              <a:rPr lang="en-US" sz="3000">
                <a:solidFill>
                  <a:srgbClr val="000000"/>
                </a:solidFill>
                <a:latin typeface="Arial"/>
              </a:rPr>
              <a:t> in </a:t>
            </a:r>
            <a:r>
              <a:rPr lang="en-US" sz="3000">
                <a:solidFill>
                  <a:srgbClr val="000000"/>
                </a:solidFill>
                <a:latin typeface="Arial Bold"/>
              </a:rPr>
              <a:t>1971</a:t>
            </a:r>
            <a:r>
              <a:rPr lang="en-US" sz="3000">
                <a:solidFill>
                  <a:srgbClr val="000000"/>
                </a:solidFill>
                <a:latin typeface="Arial"/>
              </a:rPr>
              <a:t>. It opposed any compromise with nationalists and demanded harsh measures to deal with IRA violence.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11938635" y="0"/>
            <a:ext cx="5000625" cy="4720983"/>
          </a:xfrm>
          <a:custGeom>
            <a:avLst/>
            <a:gdLst/>
            <a:ahLst/>
            <a:cxnLst/>
            <a:rect r="r" b="b" t="t" l="l"/>
            <a:pathLst>
              <a:path h="4720983" w="5000625">
                <a:moveTo>
                  <a:pt x="0" y="0"/>
                </a:moveTo>
                <a:lnTo>
                  <a:pt x="5000625" y="0"/>
                </a:lnTo>
                <a:lnTo>
                  <a:pt x="5000625" y="4720983"/>
                </a:lnTo>
                <a:lnTo>
                  <a:pt x="0" y="4720983"/>
                </a:lnTo>
                <a:lnTo>
                  <a:pt x="0" y="0"/>
                </a:lnTo>
                <a:close/>
              </a:path>
            </a:pathLst>
          </a:custGeom>
          <a:blipFill>
            <a:blip r:embed="rId6"/>
            <a:stretch>
              <a:fillRect l="-6077" t="-3757" r="-118130" b="-4884"/>
            </a:stretch>
          </a:blipFill>
        </p:spPr>
      </p:sp>
      <p:sp>
        <p:nvSpPr>
          <p:cNvPr name="Freeform 16" id="16"/>
          <p:cNvSpPr/>
          <p:nvPr/>
        </p:nvSpPr>
        <p:spPr>
          <a:xfrm flipH="false" flipV="false" rot="0">
            <a:off x="11938635" y="4720983"/>
            <a:ext cx="5000625" cy="4948000"/>
          </a:xfrm>
          <a:custGeom>
            <a:avLst/>
            <a:gdLst/>
            <a:ahLst/>
            <a:cxnLst/>
            <a:rect r="r" b="b" t="t" l="l"/>
            <a:pathLst>
              <a:path h="4948000" w="5000625">
                <a:moveTo>
                  <a:pt x="0" y="0"/>
                </a:moveTo>
                <a:lnTo>
                  <a:pt x="5000625" y="0"/>
                </a:lnTo>
                <a:lnTo>
                  <a:pt x="5000625" y="4948000"/>
                </a:lnTo>
                <a:lnTo>
                  <a:pt x="0" y="4948000"/>
                </a:lnTo>
                <a:lnTo>
                  <a:pt x="0" y="0"/>
                </a:lnTo>
                <a:close/>
              </a:path>
            </a:pathLst>
          </a:custGeom>
          <a:blipFill>
            <a:blip r:embed="rId6"/>
            <a:stretch>
              <a:fillRect l="-130503" t="-3757" r="-4486" b="-4884"/>
            </a:stretch>
          </a:blipFill>
        </p:spPr>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Internment</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1970 and 1971, the IRA carried out gun attacks on the security forces. </a:t>
            </a:r>
            <a:r>
              <a:rPr lang="en-US" sz="3000">
                <a:solidFill>
                  <a:srgbClr val="000000"/>
                </a:solidFill>
                <a:latin typeface="Arial"/>
              </a:rPr>
              <a:t>They also organised youths in Catholic areas to throw stones and riot. In response, the army held house searches in these areas, quickly losing the support of the Catholic population.</a:t>
            </a:r>
          </a:p>
          <a:p>
            <a:pPr algn="l">
              <a:lnSpc>
                <a:spcPts val="4200"/>
              </a:lnSpc>
            </a:pPr>
            <a:r>
              <a:rPr lang="en-US" sz="3000">
                <a:solidFill>
                  <a:srgbClr val="000000"/>
                </a:solidFill>
                <a:latin typeface="Arial"/>
              </a:rPr>
              <a:t>In </a:t>
            </a:r>
            <a:r>
              <a:rPr lang="en-US" sz="3000">
                <a:solidFill>
                  <a:srgbClr val="000000"/>
                </a:solidFill>
                <a:latin typeface="Arial"/>
              </a:rPr>
              <a:t>August 1971, as the violence worsened, the new Prime Minister of  Northern Ireland </a:t>
            </a:r>
            <a:r>
              <a:rPr lang="en-US" sz="3000">
                <a:solidFill>
                  <a:srgbClr val="000000"/>
                </a:solidFill>
                <a:latin typeface="Arial Bold"/>
              </a:rPr>
              <a:t>Brian Faulkner </a:t>
            </a:r>
            <a:r>
              <a:rPr lang="en-US" sz="3000">
                <a:solidFill>
                  <a:srgbClr val="000000"/>
                </a:solidFill>
                <a:latin typeface="Arial"/>
              </a:rPr>
              <a:t>introduced the policy of Internment. </a:t>
            </a:r>
            <a:r>
              <a:rPr lang="en-US" sz="3000">
                <a:solidFill>
                  <a:srgbClr val="000000"/>
                </a:solidFill>
                <a:latin typeface="Arial Bold"/>
              </a:rPr>
              <a:t>Internment </a:t>
            </a:r>
            <a:r>
              <a:rPr lang="en-US" sz="3000">
                <a:solidFill>
                  <a:srgbClr val="000000"/>
                </a:solidFill>
                <a:latin typeface="Arial"/>
              </a:rPr>
              <a:t>is </a:t>
            </a:r>
            <a:r>
              <a:rPr lang="en-US" sz="3000" u="sng">
                <a:solidFill>
                  <a:srgbClr val="000000"/>
                </a:solidFill>
                <a:latin typeface="Arial"/>
              </a:rPr>
              <a:t>the arrest and imprisonment of people without trial</a:t>
            </a:r>
            <a:r>
              <a:rPr lang="en-US" sz="3000">
                <a:solidFill>
                  <a:srgbClr val="000000"/>
                </a:solidFill>
                <a:latin typeface="Arial"/>
              </a:rPr>
              <a:t>. Instead of rounding up the IRA leadership, the tactic was a complete disaster. </a:t>
            </a:r>
          </a:p>
          <a:p>
            <a:pPr algn="l" marL="647702" indent="-323851" lvl="1">
              <a:lnSpc>
                <a:spcPts val="4200"/>
              </a:lnSpc>
              <a:buFont typeface="Arial"/>
              <a:buChar char="•"/>
            </a:pPr>
            <a:r>
              <a:rPr lang="en-US" sz="3000">
                <a:solidFill>
                  <a:srgbClr val="000000"/>
                </a:solidFill>
                <a:latin typeface="Arial"/>
              </a:rPr>
              <a:t>A lot of innocent people were arrested and held while most of the IRA leaders had escaped to the Republic.</a:t>
            </a:r>
          </a:p>
          <a:p>
            <a:pPr algn="l" marL="647702" indent="-323851" lvl="1">
              <a:lnSpc>
                <a:spcPts val="4200"/>
              </a:lnSpc>
              <a:buFont typeface="Arial"/>
              <a:buChar char="•"/>
            </a:pPr>
            <a:r>
              <a:rPr lang="en-US" sz="3000">
                <a:solidFill>
                  <a:srgbClr val="000000"/>
                </a:solidFill>
                <a:latin typeface="Arial"/>
              </a:rPr>
              <a:t>Only Catholics were arrested despite many loyalist attacks on the Catholic communities for two years. The bias of the British and Unionists led to more people joining the IRA as a result of the internment policy.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Bloody Sunday</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Fourth Bloody Sunday in 20th Century Irish History; Dublin 1913, Dublin 1920, Belfast 1921 and Derry 1972.</a:t>
            </a:r>
          </a:p>
          <a:p>
            <a:pPr algn="l">
              <a:lnSpc>
                <a:spcPts val="4200"/>
              </a:lnSpc>
            </a:pPr>
            <a:r>
              <a:rPr lang="en-US" sz="3000">
                <a:solidFill>
                  <a:srgbClr val="000000"/>
                </a:solidFill>
                <a:latin typeface="Arial"/>
              </a:rPr>
              <a:t>On the </a:t>
            </a:r>
            <a:r>
              <a:rPr lang="en-US" sz="3000">
                <a:solidFill>
                  <a:srgbClr val="000000"/>
                </a:solidFill>
                <a:latin typeface="Arial Bold"/>
              </a:rPr>
              <a:t>30th January 1972</a:t>
            </a:r>
            <a:r>
              <a:rPr lang="en-US" sz="3000">
                <a:solidFill>
                  <a:srgbClr val="000000"/>
                </a:solidFill>
                <a:latin typeface="Arial"/>
              </a:rPr>
              <a:t>, NICRA organised a march to protest against internment in Derry. It was banned but 15,000 marched anyways. The British army was sent into the Bogside following reports of an IRA sniper. When Catholics youths threw stones at an army barricade, soldiers opened fire on the crowd, killing 14 unarmed protesters and injuring 13 more. The soldiers claimed they were fired upon but no one else heard shots nor were their any rifles found. The actions of the British soldiers on Bloody Sunday drew protests around the world. In Dublin, protesters burned down the British Embassy. Eventually a British government investigation in 2010 cleared the civilians of any responsibility for the deaths that day.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7687159" cy="5492096"/>
          </a:xfrm>
          <a:custGeom>
            <a:avLst/>
            <a:gdLst/>
            <a:ahLst/>
            <a:cxnLst/>
            <a:rect r="r" b="b" t="t" l="l"/>
            <a:pathLst>
              <a:path h="5492096" w="7687159">
                <a:moveTo>
                  <a:pt x="0" y="0"/>
                </a:moveTo>
                <a:lnTo>
                  <a:pt x="7687159" y="0"/>
                </a:lnTo>
                <a:lnTo>
                  <a:pt x="7687159" y="5492096"/>
                </a:lnTo>
                <a:lnTo>
                  <a:pt x="0" y="5492096"/>
                </a:lnTo>
                <a:lnTo>
                  <a:pt x="0" y="0"/>
                </a:lnTo>
                <a:close/>
              </a:path>
            </a:pathLst>
          </a:custGeom>
          <a:blipFill>
            <a:blip r:embed="rId6"/>
            <a:stretch>
              <a:fillRect l="-2255" t="-3156" r="-2756" b="-3857"/>
            </a:stretch>
          </a:blipFill>
        </p:spPr>
      </p:sp>
      <p:sp>
        <p:nvSpPr>
          <p:cNvPr name="Freeform 11" id="11"/>
          <p:cNvSpPr/>
          <p:nvPr/>
        </p:nvSpPr>
        <p:spPr>
          <a:xfrm flipH="false" flipV="false" rot="0">
            <a:off x="8366760" y="0"/>
            <a:ext cx="8572500" cy="6251993"/>
          </a:xfrm>
          <a:custGeom>
            <a:avLst/>
            <a:gdLst/>
            <a:ahLst/>
            <a:cxnLst/>
            <a:rect r="r" b="b" t="t" l="l"/>
            <a:pathLst>
              <a:path h="6251993" w="8572500">
                <a:moveTo>
                  <a:pt x="0" y="0"/>
                </a:moveTo>
                <a:lnTo>
                  <a:pt x="8572500" y="0"/>
                </a:lnTo>
                <a:lnTo>
                  <a:pt x="8572500" y="6251993"/>
                </a:lnTo>
                <a:lnTo>
                  <a:pt x="0" y="6251993"/>
                </a:lnTo>
                <a:lnTo>
                  <a:pt x="0" y="0"/>
                </a:lnTo>
                <a:close/>
              </a:path>
            </a:pathLst>
          </a:custGeom>
          <a:blipFill>
            <a:blip r:embed="rId7"/>
            <a:stretch>
              <a:fillRect l="-2733" t="-3511" r="-3073" b="-2809"/>
            </a:stretch>
          </a:blipFill>
        </p:spPr>
      </p:sp>
      <p:sp>
        <p:nvSpPr>
          <p:cNvPr name="Freeform 12" id="12"/>
          <p:cNvSpPr/>
          <p:nvPr/>
        </p:nvSpPr>
        <p:spPr>
          <a:xfrm flipH="false" flipV="false" rot="0">
            <a:off x="685800" y="5404771"/>
            <a:ext cx="7680960" cy="4320540"/>
          </a:xfrm>
          <a:custGeom>
            <a:avLst/>
            <a:gdLst/>
            <a:ahLst/>
            <a:cxnLst/>
            <a:rect r="r" b="b" t="t" l="l"/>
            <a:pathLst>
              <a:path h="4320540" w="7680960">
                <a:moveTo>
                  <a:pt x="0" y="0"/>
                </a:moveTo>
                <a:lnTo>
                  <a:pt x="7680960" y="0"/>
                </a:lnTo>
                <a:lnTo>
                  <a:pt x="7680960" y="4320540"/>
                </a:lnTo>
                <a:lnTo>
                  <a:pt x="0" y="4320540"/>
                </a:lnTo>
                <a:lnTo>
                  <a:pt x="0" y="0"/>
                </a:lnTo>
                <a:close/>
              </a:path>
            </a:pathLst>
          </a:custGeom>
          <a:blipFill>
            <a:blip r:embed="rId8"/>
            <a:stretch>
              <a:fillRect l="0" t="0" r="0" b="0"/>
            </a:stretch>
          </a:blipFill>
        </p:spPr>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
        <p:nvSpPr>
          <p:cNvPr name="TextBox 15" id="15"/>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TextBox 10" id="10"/>
          <p:cNvSpPr txBox="true"/>
          <p:nvPr/>
        </p:nvSpPr>
        <p:spPr>
          <a:xfrm rot="0">
            <a:off x="1028700" y="1810708"/>
            <a:ext cx="15730037" cy="621982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The events of Bloody Sunday were among the most controversial of the Troubles. The British government immediately established the </a:t>
            </a:r>
            <a:r>
              <a:rPr lang="en-US" sz="2500">
                <a:solidFill>
                  <a:srgbClr val="000000"/>
                </a:solidFill>
                <a:latin typeface="Arial Bold"/>
              </a:rPr>
              <a:t>Widgery Tribunal </a:t>
            </a:r>
            <a:r>
              <a:rPr lang="en-US" sz="2500">
                <a:solidFill>
                  <a:srgbClr val="000000"/>
                </a:solidFill>
                <a:latin typeface="Arial"/>
              </a:rPr>
              <a:t>to investigate the events of that day. The tribunal interviewed only the soldiers involved and its reports declared that the soldiers were innocent of any wrongdoing, saying they had acted in self-defence, and blamed the organisers of the march for the deaths. This report was harshly criticised by the families of the victims and the wider nationalist community, but was welcomed by the unionist community. The victims' families launched a campaign for justice and demanded a new report. Along with the Irish government, they spent over 20 years researching and investigating the events of Bloody Sunday. In 1998, the British government of Prime Minister </a:t>
            </a:r>
            <a:r>
              <a:rPr lang="en-US" sz="2500">
                <a:solidFill>
                  <a:srgbClr val="000000"/>
                </a:solidFill>
                <a:latin typeface="Arial Bold"/>
              </a:rPr>
              <a:t>Tony Blair </a:t>
            </a:r>
            <a:r>
              <a:rPr lang="en-US" sz="2500">
                <a:solidFill>
                  <a:srgbClr val="000000"/>
                </a:solidFill>
                <a:latin typeface="Arial"/>
              </a:rPr>
              <a:t>finally ordered a new report, the </a:t>
            </a:r>
            <a:r>
              <a:rPr lang="en-US" sz="2500">
                <a:solidFill>
                  <a:srgbClr val="000000"/>
                </a:solidFill>
                <a:latin typeface="Arial Bold"/>
              </a:rPr>
              <a:t>Saville Inquiry</a:t>
            </a:r>
            <a:r>
              <a:rPr lang="en-US" sz="2500">
                <a:solidFill>
                  <a:srgbClr val="000000"/>
                </a:solidFill>
                <a:latin typeface="Arial"/>
              </a:rPr>
              <a:t>. This took 12 years of hearings with former soldiers, eyewitnesses, officials and experts, as well as extensive investigations. In 2010, its reports was eventually published and this rejected the Widgery Tribunal's findings. British Prime Minister </a:t>
            </a:r>
            <a:r>
              <a:rPr lang="en-US" sz="2500">
                <a:solidFill>
                  <a:srgbClr val="000000"/>
                </a:solidFill>
                <a:latin typeface="Arial Bold"/>
              </a:rPr>
              <a:t>David Cameron </a:t>
            </a:r>
            <a:r>
              <a:rPr lang="en-US" sz="2500">
                <a:solidFill>
                  <a:srgbClr val="000000"/>
                </a:solidFill>
                <a:latin typeface="Arial"/>
              </a:rPr>
              <a:t>declared that the killings of the 14 people on Bloody Sunday were "unjustified and unjustifiable' and that "the immediate responsibility for the deaths and injuries on Bloody Sunday lies with those [soldiers] whose unjustifiable firing was the cause of those deaths and injuries".</a:t>
            </a:r>
          </a:p>
        </p:txBody>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0">
            <a:off x="1028700" y="496262"/>
            <a:ext cx="15730037"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Contentious Issue</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4" id="14"/>
          <p:cNvSpPr/>
          <p:nvPr/>
        </p:nvSpPr>
        <p:spPr>
          <a:xfrm flipH="false" flipV="false" rot="0">
            <a:off x="685800" y="0"/>
            <a:ext cx="16253460" cy="9634645"/>
          </a:xfrm>
          <a:custGeom>
            <a:avLst/>
            <a:gdLst/>
            <a:ahLst/>
            <a:cxnLst/>
            <a:rect r="r" b="b" t="t" l="l"/>
            <a:pathLst>
              <a:path h="9634645" w="16253460">
                <a:moveTo>
                  <a:pt x="0" y="0"/>
                </a:moveTo>
                <a:lnTo>
                  <a:pt x="16253460" y="0"/>
                </a:lnTo>
                <a:lnTo>
                  <a:pt x="16253460" y="9634645"/>
                </a:lnTo>
                <a:lnTo>
                  <a:pt x="0" y="9634645"/>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2.5 IDENTIFY</a:t>
            </a:r>
            <a:r>
              <a:rPr lang="en-US" sz="3000">
                <a:solidFill>
                  <a:srgbClr val="000000"/>
                </a:solidFill>
                <a:latin typeface="Arial"/>
              </a:rPr>
              <a:t> the causes, course and consequences of the Northern Ireland Troubles and their impact on North–South and Anglo-Irish relations.</a:t>
            </a:r>
          </a:p>
          <a:p>
            <a:pPr algn="l">
              <a:lnSpc>
                <a:spcPts val="4200"/>
              </a:lnSpc>
            </a:pPr>
            <a:r>
              <a:rPr lang="en-US" sz="3000">
                <a:solidFill>
                  <a:srgbClr val="000000"/>
                </a:solidFill>
                <a:latin typeface="Arial Bold"/>
              </a:rPr>
              <a:t>1.2</a:t>
            </a:r>
            <a:r>
              <a:rPr lang="en-US" sz="3000">
                <a:solidFill>
                  <a:srgbClr val="000000"/>
                </a:solidFill>
                <a:latin typeface="Arial"/>
              </a:rPr>
              <a:t> </a:t>
            </a:r>
            <a:r>
              <a:rPr lang="en-US" sz="3000">
                <a:solidFill>
                  <a:srgbClr val="000000"/>
                </a:solidFill>
                <a:latin typeface="Arial Bold"/>
              </a:rPr>
              <a:t>CONSIDER</a:t>
            </a:r>
            <a:r>
              <a:rPr lang="en-US" sz="3000">
                <a:solidFill>
                  <a:srgbClr val="000000"/>
                </a:solidFill>
                <a:latin typeface="Arial"/>
              </a:rPr>
              <a:t> contentious or controversial issues in history from more than one perspective and </a:t>
            </a:r>
            <a:r>
              <a:rPr lang="en-US" sz="3000">
                <a:solidFill>
                  <a:srgbClr val="000000"/>
                </a:solidFill>
                <a:latin typeface="Arial Bold"/>
              </a:rPr>
              <a:t>DISCUSS</a:t>
            </a:r>
            <a:r>
              <a:rPr lang="en-US" sz="3000">
                <a:solidFill>
                  <a:srgbClr val="000000"/>
                </a:solidFill>
                <a:latin typeface="Arial"/>
              </a:rPr>
              <a:t> the historical roots of a contentious or controversial issue or theme in the contemporary world</a:t>
            </a:r>
          </a:p>
          <a:p>
            <a:pPr algn="l">
              <a:lnSpc>
                <a:spcPts val="4200"/>
              </a:lnSpc>
            </a:pPr>
            <a:r>
              <a:rPr lang="en-US" sz="3000">
                <a:solidFill>
                  <a:srgbClr val="000000"/>
                </a:solidFill>
                <a:latin typeface="Arial Bold"/>
              </a:rPr>
              <a:t>1.7 DEVELOP</a:t>
            </a:r>
            <a:r>
              <a:rPr lang="en-US" sz="3000">
                <a:solidFill>
                  <a:srgbClr val="000000"/>
                </a:solidFill>
                <a:latin typeface="Arial"/>
              </a:rPr>
              <a:t> historical judgements based on evidence about personalities, issues and events in the past, showing awareness of historical significance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943042" y="1924050"/>
            <a:ext cx="10695613" cy="660400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Bernadette Devlin was born into a working-class Catholic family in Cookstown, Co. Tyrone. She availed of the free education brought in under the welfare state and wet to study Psychology at Queen's University Belfast. She became active in the radical civil rights group People's Democracy and led a number of civil rights marches in 1968 and 1969. She was expelled from university after being convicted of 'incitement to riot'. She supported other protest movements around the world and demonstrated that support for African American's civil rights on a 1969 visit to the USA. Aged 21, she was elected for Mid-Ulster to the British parliament in Westminster. </a:t>
            </a:r>
          </a:p>
          <a:p>
            <a:pPr algn="just">
              <a:lnSpc>
                <a:spcPts val="3499"/>
              </a:lnSpc>
            </a:pPr>
            <a:r>
              <a:rPr lang="en-US" sz="2499">
                <a:solidFill>
                  <a:srgbClr val="000000"/>
                </a:solidFill>
                <a:latin typeface="Arial"/>
              </a:rPr>
              <a:t>Devlin was present in Derry during the Battle of the Bogside and on Bloody Sunday in 1972. In the House of Commons the day after Bloody Sunday, Devlin slapped a British minister across the face when he claimed that the soldiers had simply been defending themselves. She lost her seat in 1974. She survived an assassination attempt by the UDA in 1981 and remained active in radical left-wing politics in Northern Ireland. </a:t>
            </a:r>
          </a:p>
        </p:txBody>
      </p:sp>
      <p:sp>
        <p:nvSpPr>
          <p:cNvPr name="Freeform 11" id="11"/>
          <p:cNvSpPr/>
          <p:nvPr/>
        </p:nvSpPr>
        <p:spPr>
          <a:xfrm flipH="false" flipV="false" rot="0">
            <a:off x="1028700" y="2016121"/>
            <a:ext cx="4571442" cy="6857163"/>
          </a:xfrm>
          <a:custGeom>
            <a:avLst/>
            <a:gdLst/>
            <a:ahLst/>
            <a:cxnLst/>
            <a:rect r="r" b="b" t="t" l="l"/>
            <a:pathLst>
              <a:path h="6857163" w="4571442">
                <a:moveTo>
                  <a:pt x="0" y="0"/>
                </a:moveTo>
                <a:lnTo>
                  <a:pt x="4571442" y="0"/>
                </a:lnTo>
                <a:lnTo>
                  <a:pt x="4571442" y="6857162"/>
                </a:lnTo>
                <a:lnTo>
                  <a:pt x="0" y="6857162"/>
                </a:lnTo>
                <a:lnTo>
                  <a:pt x="0" y="0"/>
                </a:lnTo>
                <a:close/>
              </a:path>
            </a:pathLst>
          </a:custGeom>
          <a:blipFill>
            <a:blip r:embed="rId6"/>
            <a:stretch>
              <a:fillRect l="0" t="0" r="0" b="0"/>
            </a:stretch>
          </a:blipFill>
        </p:spPr>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Bernadette Devlin, 1947-</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42112" y="3190875"/>
          <a:ext cx="15540836" cy="4467225"/>
        </p:xfrm>
        <a:graphic>
          <a:graphicData uri="http://schemas.openxmlformats.org/drawingml/2006/table">
            <a:tbl>
              <a:tblPr/>
              <a:tblGrid>
                <a:gridCol w="7770418"/>
                <a:gridCol w="7770418"/>
              </a:tblGrid>
              <a:tr h="787769">
                <a:tc>
                  <a:txBody>
                    <a:bodyPr anchor="t" rtlCol="false"/>
                    <a:lstStyle/>
                    <a:p>
                      <a:pPr algn="ctr">
                        <a:lnSpc>
                          <a:spcPts val="4199"/>
                        </a:lnSpc>
                        <a:defRPr/>
                      </a:pPr>
                      <a:r>
                        <a:rPr lang="en-US" sz="2999">
                          <a:solidFill>
                            <a:srgbClr val="FFFFFF"/>
                          </a:solidFill>
                          <a:latin typeface="Arial Bold"/>
                        </a:rPr>
                        <a:t>Long-term causes</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4199"/>
                        </a:lnSpc>
                        <a:defRPr/>
                      </a:pPr>
                      <a:r>
                        <a:rPr lang="en-US" sz="2999">
                          <a:solidFill>
                            <a:srgbClr val="FFFFFF"/>
                          </a:solidFill>
                          <a:latin typeface="Arial Bold"/>
                        </a:rPr>
                        <a:t>Short-term causes</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r>
              <a:tr h="1316150">
                <a:tc>
                  <a:txBody>
                    <a:bodyPr anchor="t" rtlCol="false"/>
                    <a:lstStyle/>
                    <a:p>
                      <a:pPr algn="ctr">
                        <a:lnSpc>
                          <a:spcPts val="4199"/>
                        </a:lnSpc>
                        <a:defRPr/>
                      </a:pPr>
                      <a:r>
                        <a:rPr lang="en-US" sz="2999">
                          <a:solidFill>
                            <a:srgbClr val="000000"/>
                          </a:solidFill>
                          <a:latin typeface="Arial"/>
                        </a:rPr>
                        <a:t>Discrimination against Catholics in jobs, education and housing. </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Failure of O'Neill's attempt at reform.</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rPr>
                        <a:t>Gerrymandering</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Reaction to the Civil Rights Movement</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rPr>
                        <a:t>Sectarian policing</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The Battle of the Bogside</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787769">
                <a:tc>
                  <a:txBody>
                    <a:bodyPr anchor="t" rtlCol="false"/>
                    <a:lstStyle/>
                    <a:p>
                      <a:pPr algn="ctr">
                        <a:lnSpc>
                          <a:spcPts val="4199"/>
                        </a:lnSpc>
                        <a:defRPr/>
                      </a:pPr>
                      <a:r>
                        <a:rPr lang="en-US" sz="2999">
                          <a:solidFill>
                            <a:srgbClr val="000000"/>
                          </a:solidFill>
                          <a:latin typeface="Arial"/>
                        </a:rPr>
                        <a:t>Impact of the Welfare State. </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4199"/>
                        </a:lnSpc>
                        <a:defRPr/>
                      </a:pP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276 (Artefact, 2nd Edition)</a:t>
            </a:r>
          </a:p>
        </p:txBody>
      </p:sp>
      <p:sp>
        <p:nvSpPr>
          <p:cNvPr name="TextBox 8" id="8"/>
          <p:cNvSpPr txBox="true"/>
          <p:nvPr/>
        </p:nvSpPr>
        <p:spPr>
          <a:xfrm rot="0">
            <a:off x="1028700" y="2130424"/>
            <a:ext cx="15609955" cy="37052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Describe the Battle of the Bogside.</a:t>
            </a:r>
          </a:p>
          <a:p>
            <a:pPr algn="l" marL="647697" indent="-323848" lvl="1">
              <a:lnSpc>
                <a:spcPts val="4199"/>
              </a:lnSpc>
              <a:buAutoNum type="arabicPeriod" startAt="1"/>
            </a:pPr>
            <a:r>
              <a:rPr lang="en-US" sz="2999">
                <a:solidFill>
                  <a:srgbClr val="009B48"/>
                </a:solidFill>
                <a:latin typeface="Arial"/>
              </a:rPr>
              <a:t>Why were British troops sent onto the streets on Northern Ireland in 1969?</a:t>
            </a:r>
          </a:p>
          <a:p>
            <a:pPr algn="l" marL="647697" indent="-323848" lvl="1">
              <a:lnSpc>
                <a:spcPts val="4199"/>
              </a:lnSpc>
              <a:buAutoNum type="arabicPeriod" startAt="1"/>
            </a:pPr>
            <a:r>
              <a:rPr lang="en-US" sz="2999">
                <a:solidFill>
                  <a:srgbClr val="009B48"/>
                </a:solidFill>
                <a:latin typeface="Arial"/>
              </a:rPr>
              <a:t>Explain the term </a:t>
            </a:r>
            <a:r>
              <a:rPr lang="en-US" sz="2999">
                <a:solidFill>
                  <a:srgbClr val="009B48"/>
                </a:solidFill>
                <a:latin typeface="Arial"/>
              </a:rPr>
              <a:t>terrorism.</a:t>
            </a:r>
          </a:p>
          <a:p>
            <a:pPr algn="l" marL="647697" indent="-323848" lvl="1">
              <a:lnSpc>
                <a:spcPts val="4199"/>
              </a:lnSpc>
              <a:buAutoNum type="arabicPeriod" startAt="1"/>
            </a:pPr>
            <a:r>
              <a:rPr lang="en-US" sz="2999">
                <a:solidFill>
                  <a:srgbClr val="009B48"/>
                </a:solidFill>
                <a:latin typeface="Arial"/>
              </a:rPr>
              <a:t>Explain who these groups are: the IRA; the UDA; the SDLP; the DUP.</a:t>
            </a:r>
          </a:p>
          <a:p>
            <a:pPr algn="l" marL="647697" indent="-323848" lvl="1">
              <a:lnSpc>
                <a:spcPts val="4199"/>
              </a:lnSpc>
              <a:buAutoNum type="arabicPeriod" startAt="1"/>
            </a:pPr>
            <a:r>
              <a:rPr lang="en-US" sz="2999">
                <a:solidFill>
                  <a:srgbClr val="009B48"/>
                </a:solidFill>
                <a:latin typeface="Arial"/>
              </a:rPr>
              <a:t>Explain the term </a:t>
            </a:r>
            <a:r>
              <a:rPr lang="en-US" sz="2999">
                <a:solidFill>
                  <a:srgbClr val="009B48"/>
                </a:solidFill>
                <a:latin typeface="Arial"/>
              </a:rPr>
              <a:t>internment.</a:t>
            </a:r>
          </a:p>
          <a:p>
            <a:pPr algn="l" marL="647697" indent="-323848" lvl="1">
              <a:lnSpc>
                <a:spcPts val="4199"/>
              </a:lnSpc>
              <a:buAutoNum type="arabicPeriod" startAt="1"/>
            </a:pPr>
            <a:r>
              <a:rPr lang="en-US" sz="2999">
                <a:solidFill>
                  <a:srgbClr val="009B48"/>
                </a:solidFill>
                <a:latin typeface="Arial"/>
              </a:rPr>
              <a:t>What happened on Bloody Sunday 1972?</a:t>
            </a:r>
          </a:p>
          <a:p>
            <a:pPr algn="l" marL="647697" indent="-323848" lvl="1">
              <a:lnSpc>
                <a:spcPts val="4199"/>
              </a:lnSpc>
              <a:buAutoNum type="arabicPeriod" startAt="1"/>
            </a:pPr>
            <a:r>
              <a:rPr lang="en-US" sz="2999">
                <a:solidFill>
                  <a:srgbClr val="009B48"/>
                </a:solidFill>
                <a:latin typeface="Arial"/>
              </a:rPr>
              <a:t>Why was Bloody Sunday such a controversial event?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276 (Artefact, 2nd Edition)</a:t>
            </a:r>
          </a:p>
        </p:txBody>
      </p:sp>
      <p:sp>
        <p:nvSpPr>
          <p:cNvPr name="TextBox 8" id="8"/>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In August 1969, there were riots when a march by the unionist Apprentice Boys passed through the Catholic Bogside area of Derry. The rioters drove the RUC out of the Bogside,throwing stones and home-made firebombs(Molotov cocktails). They raised barricades across the streetsand declared the area ‘Free Derry’.</a:t>
            </a:r>
          </a:p>
          <a:p>
            <a:pPr algn="l" marL="539749" indent="-269875" lvl="1">
              <a:lnSpc>
                <a:spcPts val="3499"/>
              </a:lnSpc>
              <a:buAutoNum type="arabicPeriod" startAt="1"/>
            </a:pPr>
            <a:r>
              <a:rPr lang="en-US" sz="2499">
                <a:solidFill>
                  <a:srgbClr val="000000"/>
                </a:solidFill>
                <a:latin typeface="Arial"/>
              </a:rPr>
              <a:t>British troops were meant to end the violent clashesbetween the RUC and Catholicrioters.</a:t>
            </a:r>
          </a:p>
          <a:p>
            <a:pPr algn="l" marL="539749" indent="-269875" lvl="1">
              <a:lnSpc>
                <a:spcPts val="3499"/>
              </a:lnSpc>
              <a:buAutoNum type="arabicPeriod" startAt="1"/>
            </a:pPr>
            <a:r>
              <a:rPr lang="en-US" sz="2499">
                <a:solidFill>
                  <a:srgbClr val="000000"/>
                </a:solidFill>
                <a:latin typeface="Arial"/>
              </a:rPr>
              <a:t>Terrorism: the use of fear and acts of violenceto try to change societyor government policy for a political or ideological purpose.</a:t>
            </a:r>
          </a:p>
          <a:p>
            <a:pPr algn="l" marL="539749" indent="-269875" lvl="1">
              <a:lnSpc>
                <a:spcPts val="3499"/>
              </a:lnSpc>
              <a:buAutoNum type="arabicPeriod" startAt="1"/>
            </a:pPr>
            <a:r>
              <a:rPr lang="en-US" sz="2499">
                <a:solidFill>
                  <a:srgbClr val="000000"/>
                </a:solidFill>
                <a:latin typeface="Arial"/>
              </a:rPr>
              <a:t>IRA: a republican terrorist group (the Irish Republican Army); UDA: a loyalist terrorist group (the Ulster Defence Association); SDLP: a moderatenationalist party that rejected violence(the Social Democratic and Labour Party);DUP: a hardline unionist partyopposed to any compromise with nationalists (the Democratic UnionistParty).</a:t>
            </a:r>
          </a:p>
          <a:p>
            <a:pPr algn="l" marL="539749" indent="-269875" lvl="1">
              <a:lnSpc>
                <a:spcPts val="3499"/>
              </a:lnSpc>
              <a:buAutoNum type="arabicPeriod" startAt="1"/>
            </a:pPr>
            <a:r>
              <a:rPr lang="en-US" sz="2499">
                <a:solidFill>
                  <a:srgbClr val="000000"/>
                </a:solidFill>
                <a:latin typeface="Arial"/>
              </a:rPr>
              <a:t>Internment: the arrest and imprisonment of people without trial.</a:t>
            </a:r>
          </a:p>
          <a:p>
            <a:pPr algn="l" marL="539749" indent="-269875" lvl="1">
              <a:lnSpc>
                <a:spcPts val="3499"/>
              </a:lnSpc>
              <a:buAutoNum type="arabicPeriod" startAt="1"/>
            </a:pPr>
            <a:r>
              <a:rPr lang="en-US" sz="2499">
                <a:solidFill>
                  <a:srgbClr val="000000"/>
                </a:solidFill>
                <a:latin typeface="Arial"/>
              </a:rPr>
              <a:t>On Bloody Sunday (30 January1972), British troops shot 14 anti-internment protestors dead during a banned civilrights march in Derry.</a:t>
            </a:r>
          </a:p>
          <a:p>
            <a:pPr algn="l" marL="539749" indent="-269875" lvl="1">
              <a:lnSpc>
                <a:spcPts val="3499"/>
              </a:lnSpc>
              <a:buAutoNum type="arabicPeriod" startAt="1"/>
            </a:pPr>
            <a:r>
              <a:rPr lang="en-US" sz="2499">
                <a:solidFill>
                  <a:srgbClr val="000000"/>
                </a:solidFill>
                <a:latin typeface="Arial"/>
              </a:rPr>
              <a:t>Firstly, 14 civilians were shot dead by the army; secondly the inquiry afterwards blamed the protesters for the deaths,saying the soldiersacted in self defence; this was rejectedby the families of the victims, who campaigned for justicefor the next 25 years.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55358"/>
            <a:ext cx="18288000" cy="1395730"/>
          </a:xfrm>
          <a:prstGeom prst="rect">
            <a:avLst/>
          </a:prstGeom>
        </p:spPr>
        <p:txBody>
          <a:bodyPr anchor="t" rtlCol="false" tIns="0" lIns="0" bIns="0" rIns="0">
            <a:spAutoFit/>
          </a:bodyPr>
          <a:lstStyle/>
          <a:p>
            <a:pPr algn="ctr">
              <a:lnSpc>
                <a:spcPts val="10220"/>
              </a:lnSpc>
            </a:pPr>
            <a:r>
              <a:rPr lang="en-US" sz="7300">
                <a:solidFill>
                  <a:srgbClr val="0DA33B"/>
                </a:solidFill>
                <a:latin typeface="Arial Bold"/>
              </a:rPr>
              <a:t>30.4: THE SUNNINGDALE AGREEMENT</a:t>
            </a:r>
          </a:p>
        </p:txBody>
      </p:sp>
      <p:sp>
        <p:nvSpPr>
          <p:cNvPr name="TextBox 4" id="4"/>
          <p:cNvSpPr txBox="true"/>
          <p:nvPr/>
        </p:nvSpPr>
        <p:spPr>
          <a:xfrm rot="0">
            <a:off x="0" y="3836660"/>
            <a:ext cx="18288000" cy="1114427"/>
          </a:xfrm>
          <a:prstGeom prst="rect">
            <a:avLst/>
          </a:prstGeom>
        </p:spPr>
        <p:txBody>
          <a:bodyPr anchor="t" rtlCol="false" tIns="0" lIns="0" bIns="0" rIns="0">
            <a:spAutoFit/>
          </a:bodyPr>
          <a:lstStyle/>
          <a:p>
            <a:pPr algn="ctr">
              <a:lnSpc>
                <a:spcPts val="8625"/>
              </a:lnSpc>
            </a:pPr>
            <a:r>
              <a:rPr lang="en-US" sz="7500" spc="2062">
                <a:solidFill>
                  <a:srgbClr val="FFFFFF"/>
                </a:solidFill>
                <a:latin typeface="Daydream"/>
              </a:rPr>
              <a:t>30.4: the sunningdale agreement</a:t>
            </a:r>
          </a:p>
        </p:txBody>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0" id="10"/>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Stormont suspended</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aftermath of Bloody Sunday, the British government saw that the Unionist government was failing to deal with the crisis. It decided to introduce </a:t>
            </a:r>
            <a:r>
              <a:rPr lang="en-US" sz="3000">
                <a:solidFill>
                  <a:srgbClr val="000000"/>
                </a:solidFill>
                <a:latin typeface="Arial Bold"/>
              </a:rPr>
              <a:t>direct rule</a:t>
            </a:r>
            <a:r>
              <a:rPr lang="en-US" sz="3000">
                <a:solidFill>
                  <a:srgbClr val="000000"/>
                </a:solidFill>
                <a:latin typeface="Arial"/>
              </a:rPr>
              <a:t> from London. The Stormont parliament was suspended in March 1972 by British Prime Minister </a:t>
            </a:r>
            <a:r>
              <a:rPr lang="en-US" sz="3000">
                <a:solidFill>
                  <a:srgbClr val="000000"/>
                </a:solidFill>
                <a:latin typeface="Arial Bold"/>
              </a:rPr>
              <a:t>Edward Heath</a:t>
            </a:r>
            <a:r>
              <a:rPr lang="en-US" sz="3000">
                <a:solidFill>
                  <a:srgbClr val="000000"/>
                </a:solidFill>
                <a:latin typeface="Arial"/>
              </a:rPr>
              <a:t>. He appointed Willie Whitelaw as Secretary of State for Northern Ireland. Whitelaw wanted this to be a temporary measure and tried to restore local control as quickly as possible.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signing of the Sunningdale Agreement</a:t>
            </a:r>
          </a:p>
        </p:txBody>
      </p:sp>
      <p:sp>
        <p:nvSpPr>
          <p:cNvPr name="TextBox 8" id="8"/>
          <p:cNvSpPr txBox="true"/>
          <p:nvPr/>
        </p:nvSpPr>
        <p:spPr>
          <a:xfrm rot="0">
            <a:off x="1028700" y="1838320"/>
            <a:ext cx="8115300"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1973, elections took place for a new Northern Ireland Assembly. Afterwards, Whitelaw invited the part leaders to talks. </a:t>
            </a:r>
            <a:r>
              <a:rPr lang="en-US" sz="2500">
                <a:solidFill>
                  <a:srgbClr val="000000"/>
                </a:solidFill>
                <a:latin typeface="Arial"/>
              </a:rPr>
              <a:t>He wanted to set up a </a:t>
            </a:r>
            <a:r>
              <a:rPr lang="en-US" sz="2500">
                <a:solidFill>
                  <a:srgbClr val="000000"/>
                </a:solidFill>
                <a:latin typeface="Arial Bold"/>
              </a:rPr>
              <a:t>power-sharing government</a:t>
            </a:r>
            <a:r>
              <a:rPr lang="en-US" sz="2500">
                <a:solidFill>
                  <a:srgbClr val="000000"/>
                </a:solidFill>
                <a:latin typeface="Arial"/>
              </a:rPr>
              <a:t> </a:t>
            </a:r>
            <a:r>
              <a:rPr lang="en-US" sz="2500" u="sng">
                <a:solidFill>
                  <a:srgbClr val="000000"/>
                </a:solidFill>
                <a:latin typeface="Arial"/>
              </a:rPr>
              <a:t>where Unionists and Nationalists would govern together</a:t>
            </a:r>
            <a:r>
              <a:rPr lang="en-US" sz="2500">
                <a:solidFill>
                  <a:srgbClr val="000000"/>
                </a:solidFill>
                <a:latin typeface="Arial"/>
              </a:rPr>
              <a:t>. Eventually, in December 1973, Unionist Party leader (</a:t>
            </a:r>
            <a:r>
              <a:rPr lang="en-US" sz="2500">
                <a:solidFill>
                  <a:srgbClr val="000000"/>
                </a:solidFill>
                <a:latin typeface="Arial Bold"/>
              </a:rPr>
              <a:t>Brian Faulkner</a:t>
            </a:r>
            <a:r>
              <a:rPr lang="en-US" sz="2500">
                <a:solidFill>
                  <a:srgbClr val="000000"/>
                </a:solidFill>
                <a:latin typeface="Arial"/>
              </a:rPr>
              <a:t>), the SDLP leader (</a:t>
            </a:r>
            <a:r>
              <a:rPr lang="en-US" sz="2500">
                <a:solidFill>
                  <a:srgbClr val="000000"/>
                </a:solidFill>
                <a:latin typeface="Arial Bold"/>
              </a:rPr>
              <a:t>Gerry Fitt</a:t>
            </a:r>
            <a:r>
              <a:rPr lang="en-US" sz="2500">
                <a:solidFill>
                  <a:srgbClr val="000000"/>
                </a:solidFill>
                <a:latin typeface="Arial"/>
              </a:rPr>
              <a:t>), the British Prime Minister (</a:t>
            </a:r>
            <a:r>
              <a:rPr lang="en-US" sz="2500">
                <a:solidFill>
                  <a:srgbClr val="000000"/>
                </a:solidFill>
                <a:latin typeface="Arial Bold"/>
              </a:rPr>
              <a:t>Edward Heath</a:t>
            </a:r>
            <a:r>
              <a:rPr lang="en-US" sz="2500">
                <a:solidFill>
                  <a:srgbClr val="000000"/>
                </a:solidFill>
                <a:latin typeface="Arial"/>
              </a:rPr>
              <a:t>) and Irish Taoiseach (</a:t>
            </a:r>
            <a:r>
              <a:rPr lang="en-US" sz="2500">
                <a:solidFill>
                  <a:srgbClr val="000000"/>
                </a:solidFill>
                <a:latin typeface="Arial Bold"/>
              </a:rPr>
              <a:t>Liam Cosgrove</a:t>
            </a:r>
            <a:r>
              <a:rPr lang="en-US" sz="2500">
                <a:solidFill>
                  <a:srgbClr val="000000"/>
                </a:solidFill>
                <a:latin typeface="Arial"/>
              </a:rPr>
              <a:t>) signed the </a:t>
            </a:r>
            <a:r>
              <a:rPr lang="en-US" sz="2500">
                <a:solidFill>
                  <a:srgbClr val="000000"/>
                </a:solidFill>
                <a:latin typeface="Arial Bold"/>
              </a:rPr>
              <a:t>Sunningdale Agreement</a:t>
            </a:r>
            <a:r>
              <a:rPr lang="en-US" sz="2500">
                <a:solidFill>
                  <a:srgbClr val="000000"/>
                </a:solidFill>
                <a:latin typeface="Arial"/>
              </a:rPr>
              <a:t>. Its terms:</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power-sharing executive</a:t>
            </a:r>
            <a:r>
              <a:rPr lang="en-US" sz="2500">
                <a:solidFill>
                  <a:srgbClr val="000000"/>
                </a:solidFill>
                <a:latin typeface="Arial"/>
              </a:rPr>
              <a:t> would be established between the Unionist Party, the SDLP, and a small Unionist party, the Alliance.</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Council of Ireland</a:t>
            </a:r>
            <a:r>
              <a:rPr lang="en-US" sz="2500">
                <a:solidFill>
                  <a:srgbClr val="000000"/>
                </a:solidFill>
                <a:latin typeface="Arial"/>
              </a:rPr>
              <a:t> was to be set up consisting of politicians from the North and the Republic in an attempt to undermine IRA violence.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9144000" y="2800923"/>
            <a:ext cx="7795260" cy="4774133"/>
          </a:xfrm>
          <a:custGeom>
            <a:avLst/>
            <a:gdLst/>
            <a:ahLst/>
            <a:cxnLst/>
            <a:rect r="r" b="b" t="t" l="l"/>
            <a:pathLst>
              <a:path h="4774133" w="7795260">
                <a:moveTo>
                  <a:pt x="0" y="0"/>
                </a:moveTo>
                <a:lnTo>
                  <a:pt x="7795260" y="0"/>
                </a:lnTo>
                <a:lnTo>
                  <a:pt x="7795260" y="4774133"/>
                </a:lnTo>
                <a:lnTo>
                  <a:pt x="0" y="4774133"/>
                </a:lnTo>
                <a:lnTo>
                  <a:pt x="0" y="0"/>
                </a:lnTo>
                <a:close/>
              </a:path>
            </a:pathLst>
          </a:custGeom>
          <a:blipFill>
            <a:blip r:embed="rId6"/>
            <a:stretch>
              <a:fillRect l="-2063" t="-4042" r="-1856" b="-4042"/>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The Ulster Workers’ Council Strike</a:t>
            </a:r>
          </a:p>
        </p:txBody>
      </p:sp>
      <p:sp>
        <p:nvSpPr>
          <p:cNvPr name="TextBox 8" id="8"/>
          <p:cNvSpPr txBox="true"/>
          <p:nvPr/>
        </p:nvSpPr>
        <p:spPr>
          <a:xfrm rot="0">
            <a:off x="1028700" y="2139949"/>
            <a:ext cx="8115300"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executive took office in January 1974, faced with opposition from both sides.</a:t>
            </a:r>
          </a:p>
          <a:p>
            <a:pPr algn="l" marL="539754" indent="-269877" lvl="1">
              <a:lnSpc>
                <a:spcPts val="3500"/>
              </a:lnSpc>
              <a:buFont typeface="Arial"/>
              <a:buChar char="•"/>
            </a:pPr>
            <a:r>
              <a:rPr lang="en-US" sz="2500">
                <a:solidFill>
                  <a:srgbClr val="000000"/>
                </a:solidFill>
                <a:latin typeface="Arial"/>
              </a:rPr>
              <a:t>The IRA continued its campaign of violence, claiming the Agreement did not bring about a United Ireland while Unionists saw little point in a deal that didn’t end the violence.</a:t>
            </a:r>
          </a:p>
          <a:p>
            <a:pPr algn="l" marL="539754" indent="-269877" lvl="1">
              <a:lnSpc>
                <a:spcPts val="3500"/>
              </a:lnSpc>
              <a:buFont typeface="Arial"/>
              <a:buChar char="•"/>
            </a:pPr>
            <a:r>
              <a:rPr lang="en-US" sz="2500">
                <a:solidFill>
                  <a:srgbClr val="000000"/>
                </a:solidFill>
                <a:latin typeface="Arial"/>
              </a:rPr>
              <a:t>Unionist opposition was widespread. Members of Faulkner’s own party and the DUP opposed power sharing with Nationalists.  They despised the Council of Ireland, claiming it would undermine the Union and lead to a united Ireland. </a:t>
            </a:r>
          </a:p>
          <a:p>
            <a:pPr algn="l">
              <a:lnSpc>
                <a:spcPts val="3500"/>
              </a:lnSpc>
            </a:pPr>
            <a:r>
              <a:rPr lang="en-US" sz="2500">
                <a:solidFill>
                  <a:srgbClr val="000000"/>
                </a:solidFill>
                <a:latin typeface="Arial"/>
              </a:rPr>
              <a:t>In •May 1974, the </a:t>
            </a:r>
            <a:r>
              <a:rPr lang="en-US" sz="2500">
                <a:solidFill>
                  <a:srgbClr val="000000"/>
                </a:solidFill>
                <a:latin typeface="Arial Bold"/>
              </a:rPr>
              <a:t>Unionist Ulster’s Workers’ Council</a:t>
            </a:r>
            <a:r>
              <a:rPr lang="en-US" sz="2500">
                <a:solidFill>
                  <a:srgbClr val="000000"/>
                </a:solidFill>
                <a:latin typeface="Arial"/>
              </a:rPr>
              <a:t> organised a general strike. Goods would not be transported, factories were shut down, electricity was shut off.  The executive resigned and the Sunningdale Agreement collapsed. Direct rule from London was re-imposed.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9144000" y="2591324"/>
            <a:ext cx="7795260" cy="5104352"/>
          </a:xfrm>
          <a:custGeom>
            <a:avLst/>
            <a:gdLst/>
            <a:ahLst/>
            <a:cxnLst/>
            <a:rect r="r" b="b" t="t" l="l"/>
            <a:pathLst>
              <a:path h="5104352" w="7795260">
                <a:moveTo>
                  <a:pt x="0" y="0"/>
                </a:moveTo>
                <a:lnTo>
                  <a:pt x="7795260" y="0"/>
                </a:lnTo>
                <a:lnTo>
                  <a:pt x="7795260" y="5104352"/>
                </a:lnTo>
                <a:lnTo>
                  <a:pt x="0" y="5104352"/>
                </a:lnTo>
                <a:lnTo>
                  <a:pt x="0" y="0"/>
                </a:lnTo>
                <a:close/>
              </a:path>
            </a:pathLst>
          </a:custGeom>
          <a:blipFill>
            <a:blip r:embed="rId6"/>
            <a:stretch>
              <a:fillRect l="-2460" t="-4386" r="-1568" b="-2193"/>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278 (Artefact, 2nd Edition)</a:t>
            </a:r>
          </a:p>
        </p:txBody>
      </p:sp>
      <p:sp>
        <p:nvSpPr>
          <p:cNvPr name="TextBox 8" id="8"/>
          <p:cNvSpPr txBox="true"/>
          <p:nvPr/>
        </p:nvSpPr>
        <p:spPr>
          <a:xfrm rot="0">
            <a:off x="1028700" y="2130424"/>
            <a:ext cx="15609955" cy="42291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Why did the British government suspend Stormont in 1972?</a:t>
            </a:r>
          </a:p>
          <a:p>
            <a:pPr algn="l" marL="647697" indent="-323848" lvl="1">
              <a:lnSpc>
                <a:spcPts val="4199"/>
              </a:lnSpc>
              <a:buAutoNum type="arabicPeriod" startAt="1"/>
            </a:pPr>
            <a:r>
              <a:rPr lang="en-US" sz="2999">
                <a:solidFill>
                  <a:srgbClr val="009B48"/>
                </a:solidFill>
                <a:latin typeface="Arial"/>
              </a:rPr>
              <a:t>Why did the British government think that power sharing would be a solution to the problems in Northern Ireland?</a:t>
            </a:r>
          </a:p>
          <a:p>
            <a:pPr algn="l" marL="647697" indent="-323848" lvl="1">
              <a:lnSpc>
                <a:spcPts val="4199"/>
              </a:lnSpc>
              <a:buAutoNum type="arabicPeriod" startAt="1"/>
            </a:pPr>
            <a:r>
              <a:rPr lang="en-US" sz="2999">
                <a:solidFill>
                  <a:srgbClr val="009B48"/>
                </a:solidFill>
                <a:latin typeface="Arial"/>
              </a:rPr>
              <a:t>What was agreed as part of the Sunningdale Agreement?</a:t>
            </a:r>
          </a:p>
          <a:p>
            <a:pPr algn="l" marL="647697" indent="-323848" lvl="1">
              <a:lnSpc>
                <a:spcPts val="4199"/>
              </a:lnSpc>
              <a:buAutoNum type="arabicPeriod" startAt="1"/>
            </a:pPr>
            <a:r>
              <a:rPr lang="en-US" sz="2999">
                <a:solidFill>
                  <a:srgbClr val="009B48"/>
                </a:solidFill>
                <a:latin typeface="Arial"/>
              </a:rPr>
              <a:t>Who were the leaders who signed the Agreement? Why do you think it was important that they did?</a:t>
            </a:r>
          </a:p>
          <a:p>
            <a:pPr algn="l" marL="647697" indent="-323848" lvl="1">
              <a:lnSpc>
                <a:spcPts val="4199"/>
              </a:lnSpc>
              <a:buAutoNum type="arabicPeriod" startAt="1"/>
            </a:pPr>
            <a:r>
              <a:rPr lang="en-US" sz="2999">
                <a:solidFill>
                  <a:srgbClr val="009B48"/>
                </a:solidFill>
                <a:latin typeface="Arial"/>
              </a:rPr>
              <a:t>Why did (a) the IRA and (b) some Unionists oppose the Agreement?</a:t>
            </a:r>
          </a:p>
          <a:p>
            <a:pPr algn="l" marL="647697" indent="-323848" lvl="1">
              <a:lnSpc>
                <a:spcPts val="4199"/>
              </a:lnSpc>
              <a:buAutoNum type="arabicPeriod" startAt="1"/>
            </a:pPr>
            <a:r>
              <a:rPr lang="en-US" sz="2999">
                <a:solidFill>
                  <a:srgbClr val="009B48"/>
                </a:solidFill>
                <a:latin typeface="Arial"/>
              </a:rPr>
              <a:t>How did the Ulster Workers’ Council bring about the end of the Agreement?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278 (Artefact, 2nd Edition)</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1.    Britain felt that the unionist government was failing to deal with the crisis situation. </a:t>
            </a:r>
          </a:p>
          <a:p>
            <a:pPr algn="l">
              <a:lnSpc>
                <a:spcPts val="3499"/>
              </a:lnSpc>
            </a:pPr>
            <a:r>
              <a:rPr lang="en-US" sz="2499">
                <a:solidFill>
                  <a:srgbClr val="000000"/>
                </a:solidFill>
                <a:latin typeface="Arial"/>
              </a:rPr>
              <a:t>2.    The British hoped that if unionists and nationalists could work together in government, many of the causes of the violence could be resolved. </a:t>
            </a:r>
          </a:p>
          <a:p>
            <a:pPr algn="l">
              <a:lnSpc>
                <a:spcPts val="3499"/>
              </a:lnSpc>
            </a:pPr>
            <a:r>
              <a:rPr lang="en-US" sz="2499">
                <a:solidFill>
                  <a:srgbClr val="000000"/>
                </a:solidFill>
                <a:latin typeface="Arial"/>
              </a:rPr>
              <a:t>3.    There would be a power-sharing executive between the Unionist Party, the SDLP and the Alliance Party, and a cross-border Council of Ireland to promote cooperation between north and south. </a:t>
            </a:r>
          </a:p>
          <a:p>
            <a:pPr algn="l">
              <a:lnSpc>
                <a:spcPts val="3499"/>
              </a:lnSpc>
            </a:pPr>
            <a:r>
              <a:rPr lang="en-US" sz="2499">
                <a:solidFill>
                  <a:srgbClr val="000000"/>
                </a:solidFill>
                <a:latin typeface="Arial"/>
              </a:rPr>
              <a:t>4.    The leaders of the Unionist Party (Brian Faulkner), the SDLP (Gerry Fitt), the British government (Edward Heath) and the Irish government (Liam Cosgrave) signed the Sunningdale Agreement. Support was needed from all sides to solve the problems in Northern Ireland. </a:t>
            </a:r>
          </a:p>
          <a:p>
            <a:pPr algn="l">
              <a:lnSpc>
                <a:spcPts val="3499"/>
              </a:lnSpc>
            </a:pPr>
            <a:r>
              <a:rPr lang="en-US" sz="2499">
                <a:solidFill>
                  <a:srgbClr val="000000"/>
                </a:solidFill>
                <a:latin typeface="Arial"/>
              </a:rPr>
              <a:t>5.    (a) The IRA opposed the Sunningdale Agreement as it did not end partition; (b) Some Unionists did not want power-sharing or the Council of Ireland. </a:t>
            </a:r>
          </a:p>
          <a:p>
            <a:pPr algn="l">
              <a:lnSpc>
                <a:spcPts val="3499"/>
              </a:lnSpc>
            </a:pPr>
            <a:r>
              <a:rPr lang="en-US" sz="2499">
                <a:solidFill>
                  <a:srgbClr val="000000"/>
                </a:solidFill>
                <a:latin typeface="Arial"/>
              </a:rPr>
              <a:t>6.    The Ulster Workers’ Council organised a massive strike that shut down Northern Ireland; goods could not be transported, electricity was cut off and businesses/factories shut down.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Since its creation in 1921, Northern Ireland had been a divided society. Sectarian divisions between the Protestant majority and the Catholic minority meant the new state discriminated against Catholics. The resulting injustices led to protests and eventually to the outbreak of violence by paramilitary groups. Over 3,500 people lost their lives during the Troubles.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a:solidFill>
                  <a:srgbClr val="0DA33B"/>
                </a:solidFill>
                <a:latin typeface="Arial Bold"/>
              </a:rPr>
              <a:t>30.5: STALEMATE</a:t>
            </a:r>
          </a:p>
        </p:txBody>
      </p:sp>
      <p:sp>
        <p:nvSpPr>
          <p:cNvPr name="TextBox 4" id="4"/>
          <p:cNvSpPr txBox="true"/>
          <p:nvPr/>
        </p:nvSpPr>
        <p:spPr>
          <a:xfrm rot="0">
            <a:off x="0" y="3738872"/>
            <a:ext cx="18288000" cy="1343025"/>
          </a:xfrm>
          <a:prstGeom prst="rect">
            <a:avLst/>
          </a:prstGeom>
        </p:spPr>
        <p:txBody>
          <a:bodyPr anchor="t" rtlCol="false" tIns="0" lIns="0" bIns="0" rIns="0">
            <a:spAutoFit/>
          </a:bodyPr>
          <a:lstStyle/>
          <a:p>
            <a:pPr algn="ctr">
              <a:lnSpc>
                <a:spcPts val="10349"/>
              </a:lnSpc>
            </a:pPr>
            <a:r>
              <a:rPr lang="en-US" sz="9000" spc="2475">
                <a:solidFill>
                  <a:srgbClr val="FFFFFF"/>
                </a:solidFill>
                <a:latin typeface="Daydream"/>
              </a:rPr>
              <a:t>30.5: stalemate</a:t>
            </a:r>
          </a:p>
        </p:txBody>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0" id="10"/>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33425"/>
            <a:ext cx="15910560"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Violence by Terrorist Groups - IRA</a:t>
            </a:r>
          </a:p>
        </p:txBody>
      </p:sp>
      <p:sp>
        <p:nvSpPr>
          <p:cNvPr name="TextBox 8" id="8"/>
          <p:cNvSpPr txBox="true"/>
          <p:nvPr/>
        </p:nvSpPr>
        <p:spPr>
          <a:xfrm rot="0">
            <a:off x="1028700" y="2139949"/>
            <a:ext cx="11148060"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While a political solution was being pursued, violence was a near-constant existence on the streets of Northern Ireland. </a:t>
            </a:r>
            <a:r>
              <a:rPr lang="en-US" sz="2500">
                <a:solidFill>
                  <a:srgbClr val="000000"/>
                </a:solidFill>
                <a:latin typeface="Arial"/>
              </a:rPr>
              <a:t>The IRA adopted a tactic they called “</a:t>
            </a:r>
            <a:r>
              <a:rPr lang="en-US" sz="2500">
                <a:solidFill>
                  <a:srgbClr val="000000"/>
                </a:solidFill>
                <a:latin typeface="Arial Bold"/>
              </a:rPr>
              <a:t>spectaculars</a:t>
            </a:r>
            <a:r>
              <a:rPr lang="en-US" sz="2500">
                <a:solidFill>
                  <a:srgbClr val="000000"/>
                </a:solidFill>
                <a:latin typeface="Arial"/>
              </a:rPr>
              <a:t>” – staging large-scale attacks on the British mainland to make Britain want to exit Northern Ireland. For example, the </a:t>
            </a:r>
            <a:r>
              <a:rPr lang="en-US" sz="2500">
                <a:solidFill>
                  <a:srgbClr val="000000"/>
                </a:solidFill>
                <a:latin typeface="Arial Bold"/>
              </a:rPr>
              <a:t>Birmingham Pub Bombings of November 1974</a:t>
            </a:r>
            <a:r>
              <a:rPr lang="en-US" sz="2500">
                <a:solidFill>
                  <a:srgbClr val="000000"/>
                </a:solidFill>
                <a:latin typeface="Arial"/>
              </a:rPr>
              <a:t> killed 21 people and injured 182 people. Attacks like this led to a lot of anti-Irish feeling in Britain.</a:t>
            </a:r>
          </a:p>
          <a:p>
            <a:pPr algn="l">
              <a:lnSpc>
                <a:spcPts val="3500"/>
              </a:lnSpc>
            </a:pPr>
            <a:r>
              <a:rPr lang="en-US" sz="2500">
                <a:solidFill>
                  <a:srgbClr val="000000"/>
                </a:solidFill>
                <a:latin typeface="Arial"/>
              </a:rPr>
              <a:t>In addition to the attacks in Britain (primarily England), the IRA also carried out attacks in Northern Ireland. They claimed to be targeted at the RUC and the army but these attacks claimed the lives of many innocent civilians. The IRA was responsible for the deaths of over 3,500 people during the Troubles.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12176760" y="2244724"/>
            <a:ext cx="4762500" cy="3748112"/>
          </a:xfrm>
          <a:custGeom>
            <a:avLst/>
            <a:gdLst/>
            <a:ahLst/>
            <a:cxnLst/>
            <a:rect r="r" b="b" t="t" l="l"/>
            <a:pathLst>
              <a:path h="3748112" w="4762500">
                <a:moveTo>
                  <a:pt x="0" y="0"/>
                </a:moveTo>
                <a:lnTo>
                  <a:pt x="4762500" y="0"/>
                </a:lnTo>
                <a:lnTo>
                  <a:pt x="4762500" y="3748112"/>
                </a:lnTo>
                <a:lnTo>
                  <a:pt x="0" y="3748112"/>
                </a:lnTo>
                <a:lnTo>
                  <a:pt x="0" y="0"/>
                </a:lnTo>
                <a:close/>
              </a:path>
            </a:pathLst>
          </a:custGeom>
          <a:blipFill>
            <a:blip r:embed="rId6"/>
            <a:stretch>
              <a:fillRect l="-4524" t="-6424" r="-2274" b="-4734"/>
            </a:stretch>
          </a:blipFill>
        </p:spPr>
      </p:sp>
      <p:sp>
        <p:nvSpPr>
          <p:cNvPr name="Freeform 16" id="16"/>
          <p:cNvSpPr/>
          <p:nvPr/>
        </p:nvSpPr>
        <p:spPr>
          <a:xfrm flipH="false" flipV="false" rot="0">
            <a:off x="12176760" y="6641576"/>
            <a:ext cx="4762500" cy="2616724"/>
          </a:xfrm>
          <a:custGeom>
            <a:avLst/>
            <a:gdLst/>
            <a:ahLst/>
            <a:cxnLst/>
            <a:rect r="r" b="b" t="t" l="l"/>
            <a:pathLst>
              <a:path h="2616724" w="4762500">
                <a:moveTo>
                  <a:pt x="0" y="0"/>
                </a:moveTo>
                <a:lnTo>
                  <a:pt x="4762500" y="0"/>
                </a:lnTo>
                <a:lnTo>
                  <a:pt x="4762500" y="2616724"/>
                </a:lnTo>
                <a:lnTo>
                  <a:pt x="0" y="2616724"/>
                </a:lnTo>
                <a:lnTo>
                  <a:pt x="0" y="0"/>
                </a:lnTo>
                <a:close/>
              </a:path>
            </a:pathLst>
          </a:custGeom>
          <a:blipFill>
            <a:blip r:embed="rId7"/>
            <a:stretch>
              <a:fillRect l="-1709" t="-3803" r="-2089" b="-4149"/>
            </a:stretch>
          </a:blipFill>
        </p:spPr>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71525"/>
            <a:ext cx="15910560"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Violence by Terrorist Groups - Loyalists</a:t>
            </a:r>
          </a:p>
        </p:txBody>
      </p:sp>
      <p:sp>
        <p:nvSpPr>
          <p:cNvPr name="TextBox 8" id="8"/>
          <p:cNvSpPr txBox="true"/>
          <p:nvPr/>
        </p:nvSpPr>
        <p:spPr>
          <a:xfrm rot="0">
            <a:off x="1028700" y="2139949"/>
            <a:ext cx="11148060"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Loyalists terrorist groups </a:t>
            </a:r>
            <a:r>
              <a:rPr lang="en-US" sz="2500">
                <a:solidFill>
                  <a:srgbClr val="000000"/>
                </a:solidFill>
                <a:latin typeface="Arial"/>
              </a:rPr>
              <a:t>also engaged in brutal attacks on civilians. </a:t>
            </a:r>
            <a:r>
              <a:rPr lang="en-US" sz="2500">
                <a:solidFill>
                  <a:srgbClr val="000000"/>
                </a:solidFill>
                <a:latin typeface="Arial"/>
              </a:rPr>
              <a:t>The most prolific of these was the </a:t>
            </a:r>
            <a:r>
              <a:rPr lang="en-US" sz="2500">
                <a:solidFill>
                  <a:srgbClr val="000000"/>
                </a:solidFill>
                <a:latin typeface="Arial Bold"/>
              </a:rPr>
              <a:t>Unionist Volunteer Force</a:t>
            </a:r>
            <a:r>
              <a:rPr lang="en-US" sz="2500">
                <a:solidFill>
                  <a:srgbClr val="000000"/>
                </a:solidFill>
                <a:latin typeface="Arial"/>
              </a:rPr>
              <a:t>. They did not have the IRA's funding, bomb-making skills or resources. Most of the attacks by the Loyalist groups focused on killing Catholic civilians in Northern Ireland in supposed retaliation for IRA actions. These attacks were intended to terrify the Catholic population but led to a rise in anti-Protestant feelings in Catholic areas. </a:t>
            </a:r>
            <a:r>
              <a:rPr lang="en-US" sz="2500">
                <a:solidFill>
                  <a:srgbClr val="000000"/>
                </a:solidFill>
                <a:latin typeface="Arial"/>
              </a:rPr>
              <a:t>The </a:t>
            </a:r>
            <a:r>
              <a:rPr lang="en-US" sz="2500">
                <a:solidFill>
                  <a:srgbClr val="000000"/>
                </a:solidFill>
                <a:latin typeface="Arial Bold"/>
              </a:rPr>
              <a:t>Dublin and Monaghan Bombings of May 1974</a:t>
            </a:r>
            <a:r>
              <a:rPr lang="en-US" sz="2500">
                <a:solidFill>
                  <a:srgbClr val="000000"/>
                </a:solidFill>
                <a:latin typeface="Arial"/>
              </a:rPr>
              <a:t> killed 33 civilians and injured 300 when a series of car bombs went off during rush hour. The UVF later claimed responsibility for the bombings.</a:t>
            </a:r>
          </a:p>
          <a:p>
            <a:pPr algn="l">
              <a:lnSpc>
                <a:spcPts val="3500"/>
              </a:lnSpc>
            </a:pPr>
            <a:r>
              <a:rPr lang="en-US" sz="2500">
                <a:solidFill>
                  <a:srgbClr val="000000"/>
                </a:solidFill>
                <a:latin typeface="Arial"/>
              </a:rPr>
              <a:t>The security forces in Northern Ireland also killed many civilians while attempting to find and stop terrorist on both sides. Unfortunately, due to these forces being mostly a) British and b) Protestant, Catholic civilians were the higher casualty rate of the RUC and army.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6" id="16"/>
          <p:cNvSpPr/>
          <p:nvPr/>
        </p:nvSpPr>
        <p:spPr>
          <a:xfrm flipH="false" flipV="false" rot="0">
            <a:off x="12176760" y="3785633"/>
            <a:ext cx="4762500" cy="2715733"/>
          </a:xfrm>
          <a:custGeom>
            <a:avLst/>
            <a:gdLst/>
            <a:ahLst/>
            <a:cxnLst/>
            <a:rect r="r" b="b" t="t" l="l"/>
            <a:pathLst>
              <a:path h="2715733" w="4762500">
                <a:moveTo>
                  <a:pt x="0" y="0"/>
                </a:moveTo>
                <a:lnTo>
                  <a:pt x="4762500" y="0"/>
                </a:lnTo>
                <a:lnTo>
                  <a:pt x="4762500" y="2715734"/>
                </a:lnTo>
                <a:lnTo>
                  <a:pt x="0" y="2715734"/>
                </a:lnTo>
                <a:lnTo>
                  <a:pt x="0" y="0"/>
                </a:lnTo>
                <a:close/>
              </a:path>
            </a:pathLst>
          </a:custGeom>
          <a:blipFill>
            <a:blip r:embed="rId9"/>
            <a:stretch>
              <a:fillRect l="-2700" t="-3043" r="-3085" b="-3043"/>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pic>
        <p:nvPicPr>
          <p:cNvPr name="Picture 14" id="14"/>
          <p:cNvPicPr>
            <a:picLocks noChangeAspect="true"/>
          </p:cNvPicPr>
          <p:nvPr/>
        </p:nvPicPr>
        <p:blipFill>
          <a:blip r:embed="rId9"/>
          <a:stretch>
            <a:fillRect/>
          </a:stretch>
        </p:blipFill>
        <p:spPr>
          <a:xfrm rot="0">
            <a:off x="1091695" y="-1286806"/>
            <a:ext cx="15441670" cy="12298923"/>
          </a:xfrm>
          <a:prstGeom prst="rect">
            <a:avLst/>
          </a:prstGeom>
        </p:spPr>
      </p:pic>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Hunger Strikes</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While violence raged and the politic talks were stalled, a new strategy was attempted. </a:t>
            </a:r>
            <a:r>
              <a:rPr lang="en-US" sz="2500">
                <a:solidFill>
                  <a:srgbClr val="000000"/>
                </a:solidFill>
                <a:latin typeface="Arial"/>
              </a:rPr>
              <a:t>In the late 1970s, IRA prisoners in the </a:t>
            </a:r>
            <a:r>
              <a:rPr lang="en-US" sz="2500">
                <a:solidFill>
                  <a:srgbClr val="000000"/>
                </a:solidFill>
                <a:latin typeface="Arial Bold"/>
              </a:rPr>
              <a:t>Maze Prison</a:t>
            </a:r>
            <a:r>
              <a:rPr lang="en-US" sz="2500">
                <a:solidFill>
                  <a:srgbClr val="000000"/>
                </a:solidFill>
                <a:latin typeface="Arial"/>
              </a:rPr>
              <a:t> outside Belfast demanded ‘</a:t>
            </a:r>
            <a:r>
              <a:rPr lang="en-US" sz="2500">
                <a:solidFill>
                  <a:srgbClr val="000000"/>
                </a:solidFill>
                <a:latin typeface="Arial Bold"/>
              </a:rPr>
              <a:t>political status</a:t>
            </a:r>
            <a:r>
              <a:rPr lang="en-US" sz="2500">
                <a:solidFill>
                  <a:srgbClr val="000000"/>
                </a:solidFill>
                <a:latin typeface="Arial"/>
              </a:rPr>
              <a:t>’ (</a:t>
            </a:r>
            <a:r>
              <a:rPr lang="en-US" sz="2500" u="sng">
                <a:solidFill>
                  <a:srgbClr val="000000"/>
                </a:solidFill>
                <a:latin typeface="Arial"/>
              </a:rPr>
              <a:t>to be treated as political prisoners rather than as ordinary criminals</a:t>
            </a:r>
            <a:r>
              <a:rPr lang="en-US" sz="2500">
                <a:solidFill>
                  <a:srgbClr val="000000"/>
                </a:solidFill>
                <a:latin typeface="Arial"/>
              </a:rPr>
              <a:t>). </a:t>
            </a:r>
            <a:r>
              <a:rPr lang="en-US" sz="2500">
                <a:solidFill>
                  <a:srgbClr val="000000"/>
                </a:solidFill>
                <a:latin typeface="Arial Bold"/>
              </a:rPr>
              <a:t>Margaret Thatcher’s </a:t>
            </a:r>
            <a:r>
              <a:rPr lang="en-US" sz="2500">
                <a:solidFill>
                  <a:srgbClr val="000000"/>
                </a:solidFill>
                <a:latin typeface="Arial"/>
              </a:rPr>
              <a:t>government rejected these demands. In 1981, prisoners led by </a:t>
            </a:r>
            <a:r>
              <a:rPr lang="en-US" sz="2500">
                <a:solidFill>
                  <a:srgbClr val="000000"/>
                </a:solidFill>
                <a:latin typeface="Arial Bold"/>
              </a:rPr>
              <a:t>Bobby Sands</a:t>
            </a:r>
            <a:r>
              <a:rPr lang="en-US" sz="2500">
                <a:solidFill>
                  <a:srgbClr val="000000"/>
                </a:solidFill>
                <a:latin typeface="Arial"/>
              </a:rPr>
              <a:t> went on a </a:t>
            </a:r>
            <a:r>
              <a:rPr lang="en-US" sz="2500">
                <a:solidFill>
                  <a:srgbClr val="000000"/>
                </a:solidFill>
                <a:latin typeface="Arial Bold"/>
              </a:rPr>
              <a:t>hunger strike</a:t>
            </a:r>
            <a:r>
              <a:rPr lang="en-US" sz="2500">
                <a:solidFill>
                  <a:srgbClr val="000000"/>
                </a:solidFill>
                <a:latin typeface="Arial"/>
              </a:rPr>
              <a:t>, which meant </a:t>
            </a:r>
            <a:r>
              <a:rPr lang="en-US" sz="2500" u="sng">
                <a:solidFill>
                  <a:srgbClr val="000000"/>
                </a:solidFill>
                <a:latin typeface="Arial"/>
              </a:rPr>
              <a:t>they refused all food</a:t>
            </a:r>
            <a:r>
              <a:rPr lang="en-US" sz="2500" u="sng">
                <a:solidFill>
                  <a:srgbClr val="000000"/>
                </a:solidFill>
                <a:latin typeface="Arial Bold"/>
              </a:rPr>
              <a:t> </a:t>
            </a:r>
            <a:r>
              <a:rPr lang="en-US" sz="2500" u="sng">
                <a:solidFill>
                  <a:srgbClr val="000000"/>
                </a:solidFill>
                <a:latin typeface="Arial"/>
              </a:rPr>
              <a:t>until their demands were met</a:t>
            </a:r>
            <a:r>
              <a:rPr lang="en-US" sz="2500">
                <a:solidFill>
                  <a:srgbClr val="000000"/>
                </a:solidFill>
                <a:latin typeface="Arial"/>
              </a:rPr>
              <a:t>.</a:t>
            </a:r>
          </a:p>
          <a:p>
            <a:pPr algn="l">
              <a:lnSpc>
                <a:spcPts val="3500"/>
              </a:lnSpc>
            </a:pPr>
            <a:r>
              <a:rPr lang="en-US" sz="2500">
                <a:solidFill>
                  <a:srgbClr val="000000"/>
                </a:solidFill>
                <a:latin typeface="Arial"/>
              </a:rPr>
              <a:t>The hunger strike generated sympathy around the world, especially in the Republic. Anti-British feelings rose across the world, not just in Ireland but in key European countries and the USA. Tensions arose between the Irish and British governments as the Irish urged Thatcher to concede to some demands. During the Strike, Bobby Sands was elected a Westminster MP. However, when Thatcher refused to back down and Sands died after 66 days on hunger strike. Nine more prisoners died before the IRA called off the strike.</a:t>
            </a:r>
          </a:p>
          <a:p>
            <a:pPr algn="l">
              <a:lnSpc>
                <a:spcPts val="3500"/>
              </a:lnSpc>
            </a:pPr>
            <a:r>
              <a:rPr lang="en-US" sz="2500">
                <a:solidFill>
                  <a:srgbClr val="000000"/>
                </a:solidFill>
                <a:latin typeface="Arial"/>
              </a:rPr>
              <a:t>The Strike gathered international attention to the Troubles. Sands’ election showed that the IRA could pursue a political strategy as well as a military one. Its political wing, </a:t>
            </a:r>
            <a:r>
              <a:rPr lang="en-US" sz="2500">
                <a:solidFill>
                  <a:srgbClr val="000000"/>
                </a:solidFill>
                <a:latin typeface="Arial Bold"/>
              </a:rPr>
              <a:t>Sinn Féin</a:t>
            </a:r>
            <a:r>
              <a:rPr lang="en-US" sz="2500">
                <a:solidFill>
                  <a:srgbClr val="000000"/>
                </a:solidFill>
                <a:latin typeface="Arial"/>
              </a:rPr>
              <a:t>, began to take part in electoral politics and tried to win support on the basis of its polities and arguments.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562650" y="0"/>
            <a:ext cx="7376610" cy="9725311"/>
          </a:xfrm>
          <a:custGeom>
            <a:avLst/>
            <a:gdLst/>
            <a:ahLst/>
            <a:cxnLst/>
            <a:rect r="r" b="b" t="t" l="l"/>
            <a:pathLst>
              <a:path h="9725311" w="7376610">
                <a:moveTo>
                  <a:pt x="0" y="0"/>
                </a:moveTo>
                <a:lnTo>
                  <a:pt x="7376610" y="0"/>
                </a:lnTo>
                <a:lnTo>
                  <a:pt x="7376610" y="9725311"/>
                </a:lnTo>
                <a:lnTo>
                  <a:pt x="0" y="9725311"/>
                </a:lnTo>
                <a:lnTo>
                  <a:pt x="0" y="0"/>
                </a:lnTo>
                <a:close/>
              </a:path>
            </a:pathLst>
          </a:custGeom>
          <a:blipFill>
            <a:blip r:embed="rId6"/>
            <a:stretch>
              <a:fillRect l="-5939" t="-2574" r="-4242" b="-3861"/>
            </a:stretch>
          </a:blipFill>
        </p:spPr>
      </p:sp>
      <p:sp>
        <p:nvSpPr>
          <p:cNvPr name="Freeform 11" id="11"/>
          <p:cNvSpPr/>
          <p:nvPr/>
        </p:nvSpPr>
        <p:spPr>
          <a:xfrm flipH="false" flipV="false" rot="0">
            <a:off x="685800" y="521253"/>
            <a:ext cx="8876850" cy="8682805"/>
          </a:xfrm>
          <a:custGeom>
            <a:avLst/>
            <a:gdLst/>
            <a:ahLst/>
            <a:cxnLst/>
            <a:rect r="r" b="b" t="t" l="l"/>
            <a:pathLst>
              <a:path h="8682805" w="8876850">
                <a:moveTo>
                  <a:pt x="0" y="0"/>
                </a:moveTo>
                <a:lnTo>
                  <a:pt x="8876850" y="0"/>
                </a:lnTo>
                <a:lnTo>
                  <a:pt x="8876850" y="8682805"/>
                </a:lnTo>
                <a:lnTo>
                  <a:pt x="0" y="8682805"/>
                </a:lnTo>
                <a:lnTo>
                  <a:pt x="0" y="0"/>
                </a:lnTo>
                <a:close/>
              </a:path>
            </a:pathLst>
          </a:custGeom>
          <a:blipFill>
            <a:blip r:embed="rId7"/>
            <a:stretch>
              <a:fillRect l="-4977" t="-1908" r="-6532" b="-318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280 (Artefact, 2nd Edition)</a:t>
            </a:r>
          </a:p>
        </p:txBody>
      </p:sp>
      <p:sp>
        <p:nvSpPr>
          <p:cNvPr name="TextBox 8" id="8"/>
          <p:cNvSpPr txBox="true"/>
          <p:nvPr/>
        </p:nvSpPr>
        <p:spPr>
          <a:xfrm rot="0">
            <a:off x="1028700" y="2130424"/>
            <a:ext cx="15609955" cy="213360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9B48"/>
                </a:solidFill>
                <a:latin typeface="Arial"/>
              </a:rPr>
              <a:t>What tactics were employed by the IRA during the Troubles?</a:t>
            </a:r>
          </a:p>
          <a:p>
            <a:pPr algn="l" marL="647697" indent="-323848" lvl="1">
              <a:lnSpc>
                <a:spcPts val="4199"/>
              </a:lnSpc>
              <a:buAutoNum type="arabicPeriod" startAt="1"/>
            </a:pPr>
            <a:r>
              <a:rPr lang="en-US" sz="2999">
                <a:solidFill>
                  <a:srgbClr val="009B48"/>
                </a:solidFill>
                <a:latin typeface="Arial"/>
              </a:rPr>
              <a:t>What tactics were employed by the loyalists?</a:t>
            </a:r>
          </a:p>
          <a:p>
            <a:pPr algn="l" marL="647697" indent="-323848" lvl="1">
              <a:lnSpc>
                <a:spcPts val="4199"/>
              </a:lnSpc>
              <a:buAutoNum type="arabicPeriod" startAt="1"/>
            </a:pPr>
            <a:r>
              <a:rPr lang="en-US" sz="2999">
                <a:solidFill>
                  <a:srgbClr val="009B48"/>
                </a:solidFill>
                <a:latin typeface="Arial"/>
              </a:rPr>
              <a:t>Why did IRA prisoners go on hunger strike in 1981?</a:t>
            </a:r>
          </a:p>
          <a:p>
            <a:pPr algn="l" marL="647697" indent="-323848" lvl="1">
              <a:lnSpc>
                <a:spcPts val="4199"/>
              </a:lnSpc>
              <a:buAutoNum type="arabicPeriod" startAt="1"/>
            </a:pPr>
            <a:r>
              <a:rPr lang="en-US" sz="2999">
                <a:solidFill>
                  <a:srgbClr val="009B48"/>
                </a:solidFill>
                <a:latin typeface="Arial"/>
              </a:rPr>
              <a:t>What was the British reaction to the hunger strikes? Why do you think this was?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280 (Artefact, 2nd Edition)</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The IRA used ‘spectaculars’ (large-scale attacks on the British mainland) as well as frequent attacks in Northern Ireland targeting the RUC and the British army. They also used Hunger Strikes in prison to demand political status rather than be kept as ordinary criminals.</a:t>
            </a:r>
          </a:p>
          <a:p>
            <a:pPr algn="l">
              <a:lnSpc>
                <a:spcPts val="4199"/>
              </a:lnSpc>
            </a:pPr>
            <a:r>
              <a:rPr lang="en-US" sz="2999">
                <a:solidFill>
                  <a:srgbClr val="000000"/>
                </a:solidFill>
                <a:latin typeface="Arial"/>
              </a:rPr>
              <a:t>2.    Loyalists engaged in brutal attacks on civilians, often killing innocent Catholics. </a:t>
            </a:r>
          </a:p>
          <a:p>
            <a:pPr algn="l">
              <a:lnSpc>
                <a:spcPts val="4199"/>
              </a:lnSpc>
            </a:pPr>
            <a:r>
              <a:rPr lang="en-US" sz="2999">
                <a:solidFill>
                  <a:srgbClr val="000000"/>
                </a:solidFill>
                <a:latin typeface="Arial"/>
              </a:rPr>
              <a:t>3.    IRA prisoners demanded political status, which meant they would be treated as political prisoners rather than as ordinary criminals – to wear their own clothes and have more visits and contact with the outside. </a:t>
            </a:r>
          </a:p>
          <a:p>
            <a:pPr algn="l">
              <a:lnSpc>
                <a:spcPts val="4199"/>
              </a:lnSpc>
            </a:pPr>
            <a:r>
              <a:rPr lang="en-US" sz="2999">
                <a:solidFill>
                  <a:srgbClr val="000000"/>
                </a:solidFill>
                <a:latin typeface="Arial"/>
              </a:rPr>
              <a:t>4.    The British government refused to compromise, believing that if they conceded it would be seen as a victory for the IRA and for its violent tactics.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sz="7000">
                <a:solidFill>
                  <a:srgbClr val="0DA33B"/>
                </a:solidFill>
                <a:latin typeface="Arial Bold"/>
              </a:rPr>
              <a:t>30.6: THE SEARCH FOR PEACE, 1985-1998</a:t>
            </a:r>
          </a:p>
        </p:txBody>
      </p:sp>
      <p:sp>
        <p:nvSpPr>
          <p:cNvPr name="TextBox 4" id="4"/>
          <p:cNvSpPr txBox="true"/>
          <p:nvPr/>
        </p:nvSpPr>
        <p:spPr>
          <a:xfrm rot="0">
            <a:off x="0" y="3932546"/>
            <a:ext cx="18288000" cy="955678"/>
          </a:xfrm>
          <a:prstGeom prst="rect">
            <a:avLst/>
          </a:prstGeom>
        </p:spPr>
        <p:txBody>
          <a:bodyPr anchor="t" rtlCol="false" tIns="0" lIns="0" bIns="0" rIns="0">
            <a:spAutoFit/>
          </a:bodyPr>
          <a:lstStyle/>
          <a:p>
            <a:pPr algn="ctr">
              <a:lnSpc>
                <a:spcPts val="7475"/>
              </a:lnSpc>
            </a:pPr>
            <a:r>
              <a:rPr lang="en-US" sz="6500" spc="1787">
                <a:solidFill>
                  <a:srgbClr val="FFFFFF"/>
                </a:solidFill>
                <a:latin typeface="Daydream Bold"/>
              </a:rPr>
              <a:t>30.6: the search for peace, 1985-1998</a:t>
            </a:r>
          </a:p>
        </p:txBody>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0" id="10"/>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Anglo-Irish Agreement 1985</a:t>
            </a:r>
          </a:p>
        </p:txBody>
      </p:sp>
      <p:sp>
        <p:nvSpPr>
          <p:cNvPr name="TextBox 8" id="8"/>
          <p:cNvSpPr txBox="true"/>
          <p:nvPr/>
        </p:nvSpPr>
        <p:spPr>
          <a:xfrm rot="0">
            <a:off x="1028700" y="2139949"/>
            <a:ext cx="958582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1985, the Irish and British governments were looking for a new way to work together and finally bring peace to the island of Ireland. As the v</a:t>
            </a:r>
            <a:r>
              <a:rPr lang="en-US" sz="2500">
                <a:solidFill>
                  <a:srgbClr val="000000"/>
                </a:solidFill>
                <a:latin typeface="Arial"/>
              </a:rPr>
              <a:t>iolence continued to terrorise the people of Ireland and Britain and Sinn Féin gained support, Taoiseach </a:t>
            </a:r>
            <a:r>
              <a:rPr lang="en-US" sz="2500">
                <a:solidFill>
                  <a:srgbClr val="000000"/>
                </a:solidFill>
                <a:latin typeface="Arial Bold"/>
              </a:rPr>
              <a:t>Garret Fitzgerald </a:t>
            </a:r>
            <a:r>
              <a:rPr lang="en-US" sz="2500">
                <a:solidFill>
                  <a:srgbClr val="000000"/>
                </a:solidFill>
                <a:latin typeface="Arial"/>
              </a:rPr>
              <a:t>wanted to show that the political process could work to deliver change. In the </a:t>
            </a:r>
            <a:r>
              <a:rPr lang="en-US" sz="2500">
                <a:solidFill>
                  <a:srgbClr val="000000"/>
                </a:solidFill>
                <a:latin typeface="Arial Bold"/>
              </a:rPr>
              <a:t>Anglo-Irish Agreement of 1985</a:t>
            </a:r>
            <a:r>
              <a:rPr lang="en-US" sz="2500">
                <a:solidFill>
                  <a:srgbClr val="000000"/>
                </a:solidFill>
                <a:latin typeface="Arial"/>
              </a:rPr>
              <a:t>, he and </a:t>
            </a:r>
            <a:r>
              <a:rPr lang="en-US" sz="2500">
                <a:solidFill>
                  <a:srgbClr val="000000"/>
                </a:solidFill>
                <a:latin typeface="Arial Bold"/>
              </a:rPr>
              <a:t>Margaret Thatcher </a:t>
            </a:r>
            <a:r>
              <a:rPr lang="en-US" sz="2500">
                <a:solidFill>
                  <a:srgbClr val="000000"/>
                </a:solidFill>
                <a:latin typeface="Arial"/>
              </a:rPr>
              <a:t>agreed to increase security co-operation, and that the Republic would have a role in the running of Northern Ireland. The Irish government would have the right to be consulted and to put forward proposals through an </a:t>
            </a:r>
            <a:r>
              <a:rPr lang="en-US" sz="2500">
                <a:solidFill>
                  <a:srgbClr val="000000"/>
                </a:solidFill>
                <a:latin typeface="Arial Bold"/>
              </a:rPr>
              <a:t>inter-governmental conference</a:t>
            </a:r>
            <a:r>
              <a:rPr lang="en-US" sz="2500">
                <a:solidFill>
                  <a:srgbClr val="000000"/>
                </a:solidFill>
                <a:latin typeface="Arial"/>
              </a:rPr>
              <a:t>. </a:t>
            </a:r>
          </a:p>
          <a:p>
            <a:pPr algn="l">
              <a:lnSpc>
                <a:spcPts val="3500"/>
              </a:lnSpc>
            </a:pPr>
            <a:r>
              <a:rPr lang="en-US" sz="2500">
                <a:solidFill>
                  <a:srgbClr val="000000"/>
                </a:solidFill>
                <a:latin typeface="Arial"/>
              </a:rPr>
              <a:t>Unionists were outraged by the agreement. To them, the idea of the Republic having any role in Northern Ireland was a betrayal. They staged huge demonstrations against it, with over 100,000 people marching in Belfast. Thatcher refused to back down and ignored their protests. The SDLP leader </a:t>
            </a:r>
            <a:r>
              <a:rPr lang="en-US" sz="2500">
                <a:solidFill>
                  <a:srgbClr val="000000"/>
                </a:solidFill>
                <a:latin typeface="Arial Bold"/>
              </a:rPr>
              <a:t>John Hume</a:t>
            </a:r>
            <a:r>
              <a:rPr lang="en-US" sz="2500">
                <a:solidFill>
                  <a:srgbClr val="000000"/>
                </a:solidFill>
                <a:latin typeface="Arial"/>
              </a:rPr>
              <a:t> welcomed it and used his relationship with the Irish government to pressure the British through the new conference.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10614527" y="3463465"/>
            <a:ext cx="6324733" cy="4947569"/>
          </a:xfrm>
          <a:custGeom>
            <a:avLst/>
            <a:gdLst/>
            <a:ahLst/>
            <a:cxnLst/>
            <a:rect r="r" b="b" t="t" l="l"/>
            <a:pathLst>
              <a:path h="4947569" w="6324733">
                <a:moveTo>
                  <a:pt x="0" y="0"/>
                </a:moveTo>
                <a:lnTo>
                  <a:pt x="6324733" y="0"/>
                </a:lnTo>
                <a:lnTo>
                  <a:pt x="6324733" y="4947569"/>
                </a:lnTo>
                <a:lnTo>
                  <a:pt x="0" y="4947569"/>
                </a:lnTo>
                <a:lnTo>
                  <a:pt x="0" y="0"/>
                </a:lnTo>
                <a:close/>
              </a:path>
            </a:pathLst>
          </a:custGeom>
          <a:blipFill>
            <a:blip r:embed="rId6"/>
            <a:stretch>
              <a:fillRect l="-2052" t="-3607" r="-3476" b="-3607"/>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99794"/>
            <a:ext cx="18288000" cy="1487807"/>
          </a:xfrm>
          <a:prstGeom prst="rect">
            <a:avLst/>
          </a:prstGeom>
        </p:spPr>
        <p:txBody>
          <a:bodyPr anchor="t" rtlCol="false" tIns="0" lIns="0" bIns="0" rIns="0">
            <a:spAutoFit/>
          </a:bodyPr>
          <a:lstStyle/>
          <a:p>
            <a:pPr algn="ctr">
              <a:lnSpc>
                <a:spcPts val="10919"/>
              </a:lnSpc>
            </a:pPr>
            <a:r>
              <a:rPr lang="en-US" sz="7799">
                <a:solidFill>
                  <a:srgbClr val="0DA33B"/>
                </a:solidFill>
                <a:latin typeface="Arial Bold"/>
              </a:rPr>
              <a:t>30.1: NORTHERN IRELAND, 1920-1963</a:t>
            </a:r>
          </a:p>
        </p:txBody>
      </p:sp>
      <p:sp>
        <p:nvSpPr>
          <p:cNvPr name="TextBox 4" id="4"/>
          <p:cNvSpPr txBox="true"/>
          <p:nvPr/>
        </p:nvSpPr>
        <p:spPr>
          <a:xfrm rot="0">
            <a:off x="0" y="3833169"/>
            <a:ext cx="18288000" cy="1114427"/>
          </a:xfrm>
          <a:prstGeom prst="rect">
            <a:avLst/>
          </a:prstGeom>
        </p:spPr>
        <p:txBody>
          <a:bodyPr anchor="t" rtlCol="false" tIns="0" lIns="0" bIns="0" rIns="0">
            <a:spAutoFit/>
          </a:bodyPr>
          <a:lstStyle/>
          <a:p>
            <a:pPr algn="ctr">
              <a:lnSpc>
                <a:spcPts val="8625"/>
              </a:lnSpc>
            </a:pPr>
            <a:r>
              <a:rPr lang="en-US" sz="7500" spc="1875">
                <a:solidFill>
                  <a:srgbClr val="FFFFFF"/>
                </a:solidFill>
                <a:latin typeface="Daydream"/>
              </a:rPr>
              <a:t>30.1: northern ireland, 1920-1963</a:t>
            </a:r>
          </a:p>
        </p:txBody>
      </p:sp>
      <p:sp>
        <p:nvSpPr>
          <p:cNvPr name="TextBox 5" id="5"/>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31432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IRA and Loyalist ceasefires</a:t>
            </a:r>
          </a:p>
        </p:txBody>
      </p:sp>
      <p:sp>
        <p:nvSpPr>
          <p:cNvPr name="TextBox 8" id="8"/>
          <p:cNvSpPr txBox="true"/>
          <p:nvPr/>
        </p:nvSpPr>
        <p:spPr>
          <a:xfrm rot="0">
            <a:off x="1028700" y="1111249"/>
            <a:ext cx="10782010"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following years, the two governments worked hard to bring parties in Northern Ireland together to agree a new power-sharing relationship, especially under the leaderships of </a:t>
            </a:r>
            <a:r>
              <a:rPr lang="en-US" sz="2500">
                <a:solidFill>
                  <a:srgbClr val="000000"/>
                </a:solidFill>
                <a:latin typeface="Arial Bold"/>
              </a:rPr>
              <a:t>Prime Minister John Major</a:t>
            </a:r>
            <a:r>
              <a:rPr lang="en-US" sz="2500">
                <a:solidFill>
                  <a:srgbClr val="000000"/>
                </a:solidFill>
                <a:latin typeface="Arial"/>
              </a:rPr>
              <a:t> and </a:t>
            </a:r>
            <a:r>
              <a:rPr lang="en-US" sz="2500">
                <a:solidFill>
                  <a:srgbClr val="000000"/>
                </a:solidFill>
                <a:latin typeface="Arial Bold"/>
              </a:rPr>
              <a:t>Taoiseach Albert Reynolds </a:t>
            </a:r>
            <a:r>
              <a:rPr lang="en-US" sz="2500">
                <a:solidFill>
                  <a:srgbClr val="000000"/>
                </a:solidFill>
                <a:latin typeface="Arial"/>
              </a:rPr>
              <a:t>in the early 1990s. They also engaged in secret talks with Sinn Féin and the IRA to</a:t>
            </a:r>
            <a:r>
              <a:rPr lang="en-US" sz="2500">
                <a:solidFill>
                  <a:srgbClr val="000000"/>
                </a:solidFill>
                <a:latin typeface="Arial"/>
              </a:rPr>
              <a:t> try to bring the violence to an end. This process of talks eventually resulted in the </a:t>
            </a:r>
            <a:r>
              <a:rPr lang="en-US" sz="2500">
                <a:solidFill>
                  <a:srgbClr val="000000"/>
                </a:solidFill>
                <a:latin typeface="Arial Bold"/>
              </a:rPr>
              <a:t>Downing Street Declaration</a:t>
            </a:r>
            <a:r>
              <a:rPr lang="en-US" sz="2500">
                <a:solidFill>
                  <a:srgbClr val="000000"/>
                </a:solidFill>
                <a:latin typeface="Arial"/>
              </a:rPr>
              <a:t> in </a:t>
            </a:r>
            <a:r>
              <a:rPr lang="en-US" sz="2500">
                <a:solidFill>
                  <a:srgbClr val="000000"/>
                </a:solidFill>
                <a:latin typeface="Arial Bold"/>
              </a:rPr>
              <a:t>December 1993</a:t>
            </a:r>
            <a:r>
              <a:rPr lang="en-US" sz="2500">
                <a:solidFill>
                  <a:srgbClr val="000000"/>
                </a:solidFill>
                <a:latin typeface="Arial"/>
              </a:rPr>
              <a:t>. This declaration set out the terms for all-party talks on the future of Northern Ireland. Most importantly, only parties committed to peace could be involved. This meant Sinn Féin could only talk part in talks if the IRA ceased its terrorist campaign. On the basis of the Declaration, the </a:t>
            </a:r>
            <a:r>
              <a:rPr lang="en-US" sz="2500">
                <a:solidFill>
                  <a:srgbClr val="000000"/>
                </a:solidFill>
                <a:latin typeface="Arial Bold"/>
              </a:rPr>
              <a:t>IRA </a:t>
            </a:r>
            <a:r>
              <a:rPr lang="en-US" sz="2500">
                <a:solidFill>
                  <a:srgbClr val="000000"/>
                </a:solidFill>
                <a:latin typeface="Arial"/>
              </a:rPr>
              <a:t>called a </a:t>
            </a:r>
            <a:r>
              <a:rPr lang="en-US" sz="2500">
                <a:solidFill>
                  <a:srgbClr val="000000"/>
                </a:solidFill>
                <a:latin typeface="Arial Bold"/>
              </a:rPr>
              <a:t>ceasefire in August 1994</a:t>
            </a:r>
            <a:r>
              <a:rPr lang="en-US" sz="2500">
                <a:solidFill>
                  <a:srgbClr val="000000"/>
                </a:solidFill>
                <a:latin typeface="Arial"/>
              </a:rPr>
              <a:t>. </a:t>
            </a:r>
            <a:r>
              <a:rPr lang="en-US" sz="2500">
                <a:solidFill>
                  <a:srgbClr val="000000"/>
                </a:solidFill>
                <a:latin typeface="Arial Bold"/>
              </a:rPr>
              <a:t>Loyalist groups</a:t>
            </a:r>
            <a:r>
              <a:rPr lang="en-US" sz="2500">
                <a:solidFill>
                  <a:srgbClr val="000000"/>
                </a:solidFill>
                <a:latin typeface="Arial"/>
              </a:rPr>
              <a:t> followed with their own </a:t>
            </a:r>
            <a:r>
              <a:rPr lang="en-US" sz="2500">
                <a:solidFill>
                  <a:srgbClr val="000000"/>
                </a:solidFill>
                <a:latin typeface="Arial Bold"/>
              </a:rPr>
              <a:t>ceasefire in October 1994</a:t>
            </a:r>
            <a:r>
              <a:rPr lang="en-US" sz="2500">
                <a:solidFill>
                  <a:srgbClr val="000000"/>
                </a:solidFill>
                <a:latin typeface="Arial"/>
              </a:rPr>
              <a: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Freeform 15" id="15"/>
          <p:cNvSpPr/>
          <p:nvPr/>
        </p:nvSpPr>
        <p:spPr>
          <a:xfrm flipH="false" flipV="false" rot="0">
            <a:off x="11810710" y="1671246"/>
            <a:ext cx="4827945" cy="7480586"/>
          </a:xfrm>
          <a:custGeom>
            <a:avLst/>
            <a:gdLst/>
            <a:ahLst/>
            <a:cxnLst/>
            <a:rect r="r" b="b" t="t" l="l"/>
            <a:pathLst>
              <a:path h="7480586" w="4827945">
                <a:moveTo>
                  <a:pt x="0" y="0"/>
                </a:moveTo>
                <a:lnTo>
                  <a:pt x="4827945" y="0"/>
                </a:lnTo>
                <a:lnTo>
                  <a:pt x="4827945" y="7480586"/>
                </a:lnTo>
                <a:lnTo>
                  <a:pt x="0" y="7480586"/>
                </a:lnTo>
                <a:lnTo>
                  <a:pt x="0" y="0"/>
                </a:lnTo>
                <a:close/>
              </a:path>
            </a:pathLst>
          </a:custGeom>
          <a:blipFill>
            <a:blip r:embed="rId6"/>
            <a:stretch>
              <a:fillRect l="0" t="0" r="0" b="0"/>
            </a:stretch>
          </a:blipFill>
        </p:spPr>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7" id="17"/>
          <p:cNvSpPr/>
          <p:nvPr/>
        </p:nvSpPr>
        <p:spPr>
          <a:xfrm flipH="false" flipV="false" rot="0">
            <a:off x="2990294" y="6410324"/>
            <a:ext cx="6858822" cy="3314987"/>
          </a:xfrm>
          <a:custGeom>
            <a:avLst/>
            <a:gdLst/>
            <a:ahLst/>
            <a:cxnLst/>
            <a:rect r="r" b="b" t="t" l="l"/>
            <a:pathLst>
              <a:path h="3314987" w="6858822">
                <a:moveTo>
                  <a:pt x="0" y="0"/>
                </a:moveTo>
                <a:lnTo>
                  <a:pt x="6858822" y="0"/>
                </a:lnTo>
                <a:lnTo>
                  <a:pt x="6858822" y="3314987"/>
                </a:lnTo>
                <a:lnTo>
                  <a:pt x="0" y="3314987"/>
                </a:lnTo>
                <a:lnTo>
                  <a:pt x="0" y="0"/>
                </a:lnTo>
                <a:close/>
              </a:path>
            </a:pathLst>
          </a:custGeom>
          <a:blipFill>
            <a:blip r:embed="rId10"/>
            <a:stretch>
              <a:fillRect l="-3523" t="-3818" r="-2516" b="-5554"/>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3571874"/>
          <a:ext cx="15609955" cy="5965855"/>
        </p:xfrm>
        <a:graphic>
          <a:graphicData uri="http://schemas.openxmlformats.org/drawingml/2006/table">
            <a:tbl>
              <a:tblPr/>
              <a:tblGrid>
                <a:gridCol w="3121991"/>
                <a:gridCol w="3121991"/>
                <a:gridCol w="3121991"/>
                <a:gridCol w="3121991"/>
                <a:gridCol w="3121991"/>
              </a:tblGrid>
              <a:tr h="421794">
                <a:tc>
                  <a:txBody>
                    <a:bodyPr anchor="t" rtlCol="false"/>
                    <a:lstStyle/>
                    <a:p>
                      <a:pPr algn="ctr">
                        <a:lnSpc>
                          <a:spcPts val="2864"/>
                        </a:lnSpc>
                        <a:defRPr/>
                      </a:pPr>
                      <a:r>
                        <a:rPr lang="en-US" sz="2046">
                          <a:solidFill>
                            <a:srgbClr val="FFFFFF"/>
                          </a:solidFill>
                          <a:latin typeface="Arial Bold"/>
                        </a:rPr>
                        <a:t>Ulster Unionists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a:solidFill>
                            <a:srgbClr val="FFFFFF"/>
                          </a:solidFill>
                          <a:latin typeface="Arial Bold"/>
                        </a:rPr>
                        <a:t>SDLP</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a:solidFill>
                            <a:srgbClr val="FFFFFF"/>
                          </a:solidFill>
                          <a:latin typeface="Arial Bold"/>
                        </a:rPr>
                        <a:t>Sinn Féin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a:solidFill>
                            <a:srgbClr val="FFFFFF"/>
                          </a:solidFill>
                          <a:latin typeface="Arial Bold"/>
                        </a:rPr>
                        <a:t>Irish Government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c>
                  <a:txBody>
                    <a:bodyPr anchor="t" rtlCol="false"/>
                    <a:lstStyle/>
                    <a:p>
                      <a:pPr algn="ctr">
                        <a:lnSpc>
                          <a:spcPts val="2864"/>
                        </a:lnSpc>
                        <a:defRPr/>
                      </a:pPr>
                      <a:r>
                        <a:rPr lang="en-US" sz="2046">
                          <a:solidFill>
                            <a:srgbClr val="FFFFFF"/>
                          </a:solidFill>
                          <a:latin typeface="Arial Bold"/>
                        </a:rPr>
                        <a:t>British Government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9B48"/>
                    </a:solidFill>
                  </a:tcPr>
                </a:tc>
              </a:tr>
              <a:tr h="5122268">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21794">
                <a:tc>
                  <a:txBody>
                    <a:bodyPr anchor="t" rtlCol="false"/>
                    <a:lstStyle/>
                    <a:p>
                      <a:pPr algn="ctr">
                        <a:lnSpc>
                          <a:spcPts val="2864"/>
                        </a:lnSpc>
                        <a:defRPr/>
                      </a:pPr>
                      <a:r>
                        <a:rPr lang="en-US" sz="2046">
                          <a:solidFill>
                            <a:srgbClr val="000000"/>
                          </a:solidFill>
                          <a:latin typeface="Arial"/>
                        </a:rPr>
                        <a:t>David Trimble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rPr>
                        <a:t>John Hume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rPr>
                        <a:t>Gerry Adams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rPr>
                        <a:t>Bertie Ahern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64"/>
                        </a:lnSpc>
                        <a:defRPr/>
                      </a:pPr>
                      <a:r>
                        <a:rPr lang="en-US" sz="2046">
                          <a:solidFill>
                            <a:srgbClr val="000000"/>
                          </a:solidFill>
                          <a:latin typeface="Arial"/>
                        </a:rPr>
                        <a:t>Tony Blair</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11" id="11"/>
          <p:cNvSpPr/>
          <p:nvPr/>
        </p:nvSpPr>
        <p:spPr>
          <a:xfrm flipH="false" flipV="false" rot="0">
            <a:off x="1168796" y="4390035"/>
            <a:ext cx="2886356" cy="4329534"/>
          </a:xfrm>
          <a:custGeom>
            <a:avLst/>
            <a:gdLst/>
            <a:ahLst/>
            <a:cxnLst/>
            <a:rect r="r" b="b" t="t" l="l"/>
            <a:pathLst>
              <a:path h="4329534" w="2886356">
                <a:moveTo>
                  <a:pt x="0" y="0"/>
                </a:moveTo>
                <a:lnTo>
                  <a:pt x="2886356" y="0"/>
                </a:lnTo>
                <a:lnTo>
                  <a:pt x="2886356" y="4329533"/>
                </a:lnTo>
                <a:lnTo>
                  <a:pt x="0" y="4329533"/>
                </a:lnTo>
                <a:lnTo>
                  <a:pt x="0" y="0"/>
                </a:lnTo>
                <a:close/>
              </a:path>
            </a:pathLst>
          </a:custGeom>
          <a:blipFill>
            <a:blip r:embed="rId6"/>
            <a:stretch>
              <a:fillRect l="0" t="0" r="0" b="0"/>
            </a:stretch>
          </a:blipFill>
        </p:spPr>
      </p:sp>
      <p:sp>
        <p:nvSpPr>
          <p:cNvPr name="Freeform 12" id="12"/>
          <p:cNvSpPr/>
          <p:nvPr/>
        </p:nvSpPr>
        <p:spPr>
          <a:xfrm flipH="false" flipV="false" rot="0">
            <a:off x="4296951" y="4390035"/>
            <a:ext cx="2886356" cy="4329534"/>
          </a:xfrm>
          <a:custGeom>
            <a:avLst/>
            <a:gdLst/>
            <a:ahLst/>
            <a:cxnLst/>
            <a:rect r="r" b="b" t="t" l="l"/>
            <a:pathLst>
              <a:path h="4329534" w="2886356">
                <a:moveTo>
                  <a:pt x="0" y="0"/>
                </a:moveTo>
                <a:lnTo>
                  <a:pt x="2886356" y="0"/>
                </a:lnTo>
                <a:lnTo>
                  <a:pt x="2886356" y="4329533"/>
                </a:lnTo>
                <a:lnTo>
                  <a:pt x="0" y="4329533"/>
                </a:lnTo>
                <a:lnTo>
                  <a:pt x="0" y="0"/>
                </a:lnTo>
                <a:close/>
              </a:path>
            </a:pathLst>
          </a:custGeom>
          <a:blipFill>
            <a:blip r:embed="rId7"/>
            <a:stretch>
              <a:fillRect l="0" t="0" r="0" b="0"/>
            </a:stretch>
          </a:blipFill>
        </p:spPr>
      </p:sp>
      <p:sp>
        <p:nvSpPr>
          <p:cNvPr name="Freeform 13" id="13"/>
          <p:cNvSpPr/>
          <p:nvPr/>
        </p:nvSpPr>
        <p:spPr>
          <a:xfrm flipH="false" flipV="false" rot="0">
            <a:off x="7354922" y="4390035"/>
            <a:ext cx="2957512" cy="4329534"/>
          </a:xfrm>
          <a:custGeom>
            <a:avLst/>
            <a:gdLst/>
            <a:ahLst/>
            <a:cxnLst/>
            <a:rect r="r" b="b" t="t" l="l"/>
            <a:pathLst>
              <a:path h="4329534" w="2957512">
                <a:moveTo>
                  <a:pt x="0" y="0"/>
                </a:moveTo>
                <a:lnTo>
                  <a:pt x="2957511" y="0"/>
                </a:lnTo>
                <a:lnTo>
                  <a:pt x="2957511" y="4329533"/>
                </a:lnTo>
                <a:lnTo>
                  <a:pt x="0" y="4329533"/>
                </a:lnTo>
                <a:lnTo>
                  <a:pt x="0" y="0"/>
                </a:lnTo>
                <a:close/>
              </a:path>
            </a:pathLst>
          </a:custGeom>
          <a:blipFill>
            <a:blip r:embed="rId8"/>
            <a:stretch>
              <a:fillRect l="0" t="0" r="-3383" b="0"/>
            </a:stretch>
          </a:blipFill>
        </p:spPr>
      </p:sp>
      <p:sp>
        <p:nvSpPr>
          <p:cNvPr name="Freeform 14" id="14"/>
          <p:cNvSpPr/>
          <p:nvPr/>
        </p:nvSpPr>
        <p:spPr>
          <a:xfrm flipH="false" flipV="false" rot="0">
            <a:off x="10483883" y="4390035"/>
            <a:ext cx="2957512" cy="4329534"/>
          </a:xfrm>
          <a:custGeom>
            <a:avLst/>
            <a:gdLst/>
            <a:ahLst/>
            <a:cxnLst/>
            <a:rect r="r" b="b" t="t" l="l"/>
            <a:pathLst>
              <a:path h="4329534" w="2957512">
                <a:moveTo>
                  <a:pt x="0" y="0"/>
                </a:moveTo>
                <a:lnTo>
                  <a:pt x="2957512" y="0"/>
                </a:lnTo>
                <a:lnTo>
                  <a:pt x="2957512" y="4329533"/>
                </a:lnTo>
                <a:lnTo>
                  <a:pt x="0" y="4329533"/>
                </a:lnTo>
                <a:lnTo>
                  <a:pt x="0" y="0"/>
                </a:lnTo>
                <a:close/>
              </a:path>
            </a:pathLst>
          </a:custGeom>
          <a:blipFill>
            <a:blip r:embed="rId9"/>
            <a:stretch>
              <a:fillRect l="-74263" t="0" r="-85535" b="0"/>
            </a:stretch>
          </a:blipFill>
        </p:spPr>
      </p:sp>
      <p:sp>
        <p:nvSpPr>
          <p:cNvPr name="Freeform 15" id="15"/>
          <p:cNvSpPr/>
          <p:nvPr/>
        </p:nvSpPr>
        <p:spPr>
          <a:xfrm flipH="false" flipV="false" rot="0">
            <a:off x="13612845" y="4390035"/>
            <a:ext cx="2878443" cy="4312658"/>
          </a:xfrm>
          <a:custGeom>
            <a:avLst/>
            <a:gdLst/>
            <a:ahLst/>
            <a:cxnLst/>
            <a:rect r="r" b="b" t="t" l="l"/>
            <a:pathLst>
              <a:path h="4312658" w="2878443">
                <a:moveTo>
                  <a:pt x="0" y="0"/>
                </a:moveTo>
                <a:lnTo>
                  <a:pt x="2878443" y="0"/>
                </a:lnTo>
                <a:lnTo>
                  <a:pt x="2878443" y="4312657"/>
                </a:lnTo>
                <a:lnTo>
                  <a:pt x="0" y="4312657"/>
                </a:lnTo>
                <a:lnTo>
                  <a:pt x="0" y="0"/>
                </a:lnTo>
                <a:close/>
              </a:path>
            </a:pathLst>
          </a:custGeom>
          <a:blipFill>
            <a:blip r:embed="rId10"/>
            <a:stretch>
              <a:fillRect l="0" t="0" r="-4867" b="0"/>
            </a:stretch>
          </a:blipFill>
        </p:spPr>
      </p:sp>
      <p:sp>
        <p:nvSpPr>
          <p:cNvPr name="TextBox 16" id="1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7" id="1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Good Friday Agreement 1998</a:t>
            </a:r>
          </a:p>
        </p:txBody>
      </p:sp>
      <p:sp>
        <p:nvSpPr>
          <p:cNvPr name="TextBox 18" id="18"/>
          <p:cNvSpPr txBox="true"/>
          <p:nvPr/>
        </p:nvSpPr>
        <p:spPr>
          <a:xfrm rot="0">
            <a:off x="1028700" y="21399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ceasefires came four years of difficult talks and negotiations. The IRA ceasefire even broken down at one stage over the slow rate of progress. Eventually, direct talks began under the chairmanship of US Senator </a:t>
            </a:r>
            <a:r>
              <a:rPr lang="en-US" sz="2500">
                <a:solidFill>
                  <a:srgbClr val="000000"/>
                </a:solidFill>
                <a:latin typeface="Arial Bold"/>
              </a:rPr>
              <a:t>George Mitchell</a:t>
            </a:r>
            <a:r>
              <a:rPr lang="en-US" sz="2500">
                <a:solidFill>
                  <a:srgbClr val="000000"/>
                </a:solidFill>
                <a:latin typeface="Arial"/>
              </a:rPr>
              <a:t>. The main players were: </a:t>
            </a:r>
          </a:p>
        </p:txBody>
      </p:sp>
      <p:sp>
        <p:nvSpPr>
          <p:cNvPr name="TextBox 19" id="1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20" id="2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1" id="11"/>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716"/>
                </a:solidFill>
                <a:latin typeface="Arial Bold"/>
              </a:rPr>
              <a:t>The Good Friday Agreement 1998</a:t>
            </a:r>
          </a:p>
        </p:txBody>
      </p:sp>
      <p:sp>
        <p:nvSpPr>
          <p:cNvPr name="TextBox 12" id="12"/>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hardline Unionists, led by Ian Paisley's DUP, refused to engage in talks with Sinn Féin and so did not take part. Just before Easter 1998, the parties and governments reached agreement on the </a:t>
            </a:r>
            <a:r>
              <a:rPr lang="en-US" sz="2500">
                <a:solidFill>
                  <a:srgbClr val="000000"/>
                </a:solidFill>
                <a:latin typeface="Arial Bold"/>
              </a:rPr>
              <a:t>Good Friday Agreement</a:t>
            </a:r>
            <a:r>
              <a:rPr lang="en-US" sz="2500">
                <a:solidFill>
                  <a:srgbClr val="000000"/>
                </a:solidFill>
                <a:latin typeface="Arial"/>
              </a:rPr>
              <a:t>. This was an attempt at a comprehensive deal to secure a sustainable peace for Northern Ireland. Its main terms included:</a:t>
            </a:r>
          </a:p>
          <a:p>
            <a:pPr algn="l" marL="539754" indent="-269877" lvl="1">
              <a:lnSpc>
                <a:spcPts val="3500"/>
              </a:lnSpc>
              <a:buFont typeface="Arial"/>
              <a:buChar char="•"/>
            </a:pPr>
            <a:r>
              <a:rPr lang="en-US" sz="2500">
                <a:solidFill>
                  <a:srgbClr val="000000"/>
                </a:solidFill>
                <a:latin typeface="Arial"/>
              </a:rPr>
              <a:t>Power sharing between all the main political parties</a:t>
            </a:r>
          </a:p>
          <a:p>
            <a:pPr algn="l" marL="539754" indent="-269877" lvl="1">
              <a:lnSpc>
                <a:spcPts val="3500"/>
              </a:lnSpc>
              <a:buFont typeface="Arial"/>
              <a:buChar char="•"/>
            </a:pPr>
            <a:r>
              <a:rPr lang="en-US" sz="2500">
                <a:solidFill>
                  <a:srgbClr val="000000"/>
                </a:solidFill>
                <a:latin typeface="Arial"/>
              </a:rPr>
              <a:t>Cross-border bodies to link the North and South</a:t>
            </a:r>
          </a:p>
          <a:p>
            <a:pPr algn="l" marL="539754" indent="-269877" lvl="1">
              <a:lnSpc>
                <a:spcPts val="3500"/>
              </a:lnSpc>
              <a:buFont typeface="Arial"/>
              <a:buChar char="•"/>
            </a:pPr>
            <a:r>
              <a:rPr lang="en-US" sz="2500">
                <a:solidFill>
                  <a:srgbClr val="000000"/>
                </a:solidFill>
                <a:latin typeface="Arial"/>
              </a:rPr>
              <a:t>That the Republic would give up its constitutional claim on Northern Ireland</a:t>
            </a:r>
          </a:p>
          <a:p>
            <a:pPr algn="l" marL="539754" indent="-269877" lvl="1">
              <a:lnSpc>
                <a:spcPts val="3500"/>
              </a:lnSpc>
              <a:buFont typeface="Arial"/>
              <a:buChar char="•"/>
            </a:pPr>
            <a:r>
              <a:rPr lang="en-US" sz="2500">
                <a:solidFill>
                  <a:srgbClr val="000000"/>
                </a:solidFill>
                <a:latin typeface="Arial"/>
              </a:rPr>
              <a:t>The release of IRA and loyalist prisoners from jail</a:t>
            </a:r>
          </a:p>
          <a:p>
            <a:pPr algn="l" marL="539754" indent="-269877" lvl="1">
              <a:lnSpc>
                <a:spcPts val="3500"/>
              </a:lnSpc>
              <a:buFont typeface="Arial"/>
              <a:buChar char="•"/>
            </a:pPr>
            <a:r>
              <a:rPr lang="en-US" sz="2500">
                <a:solidFill>
                  <a:srgbClr val="000000"/>
                </a:solidFill>
                <a:latin typeface="Arial"/>
              </a:rPr>
              <a:t>Decommissioning (surrendering) of weapons by terrorist groups</a:t>
            </a:r>
          </a:p>
          <a:p>
            <a:pPr algn="l" marL="539754" indent="-269877" lvl="1">
              <a:lnSpc>
                <a:spcPts val="3500"/>
              </a:lnSpc>
              <a:buFont typeface="Arial"/>
              <a:buChar char="•"/>
            </a:pPr>
            <a:r>
              <a:rPr lang="en-US" sz="2500">
                <a:solidFill>
                  <a:srgbClr val="000000"/>
                </a:solidFill>
                <a:latin typeface="Arial"/>
              </a:rPr>
              <a:t>Reform of the RUC and the withdrawal of British troops.</a:t>
            </a:r>
          </a:p>
          <a:p>
            <a:pPr algn="l">
              <a:lnSpc>
                <a:spcPts val="3500"/>
              </a:lnSpc>
            </a:pPr>
            <a:r>
              <a:rPr lang="en-US" sz="2500">
                <a:solidFill>
                  <a:srgbClr val="000000"/>
                </a:solidFill>
                <a:latin typeface="Arial"/>
              </a:rPr>
              <a:t>In a referendum on both sides of the border, the agreement was accepted by 71% of Northern Ireland and 94% of the Republic. Putting the agreement into practice was difficult and neither side kept its part of the deal. Despite this, there was never a return to the violence seen during the height of the Troubles. In 2005, the IRA announced the end of its armed campaign.</a:t>
            </a:r>
          </a:p>
          <a:p>
            <a:pPr algn="l">
              <a:lnSpc>
                <a:spcPts val="3500"/>
              </a:lnSpc>
            </a:pPr>
            <a:r>
              <a:rPr lang="en-US" sz="2500">
                <a:solidFill>
                  <a:srgbClr val="000000"/>
                </a:solidFill>
                <a:latin typeface="Arial"/>
              </a:rPr>
              <a:t>In </a:t>
            </a:r>
            <a:r>
              <a:rPr lang="en-US" sz="2500">
                <a:solidFill>
                  <a:srgbClr val="000000"/>
                </a:solidFill>
                <a:latin typeface="Arial"/>
              </a:rPr>
              <a:t>2007, Ian Paisley of the DUP and Martin McGuinness of Sinn Féin - once sworn enemies - were elected as First and Deputy First Minister of Northern Ireland, showing how far Northern Ireland had come far since the end of the Troubles.</a:t>
            </a:r>
          </a:p>
          <a:p>
            <a:pPr algn="l">
              <a:lnSpc>
                <a:spcPts val="3500"/>
              </a:lnSpc>
            </a:pP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141147" y="1924050"/>
            <a:ext cx="10497508" cy="61658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Ian Paisley was the leader of hardline unionists for over 40 years. He became a Protestant evangelical minister at the age of 20. He founded his own church, the Free Presbyterians, and became known for his fiery sermons attacking 'immorality' and Catholicism. In the mid to late 1960s, he led opposition to the civil rights movement and to moderate unionists such as Terence O'Neill. This contribute to the outbreak of the Troubles in the late 1960s. In 1971, Paisley founded the Democratic Unionist Party (DUP), which strongly opposed any compromise with nationalists or power sharing. He helped bring down the Sunningdale Agreement in 1974. He also opposed the Anglo-Irish Agreement of 1985, the peace process and the Good Friday Agreement of 1998. In 2007, after the DUP became the largest unionist party, he agreed to share power with Sinn Féin. He served as First Minister of Northern Ireland from 2007 to 2008, when he retired. He died in 2014 at the age of 85.</a:t>
            </a:r>
          </a:p>
        </p:txBody>
      </p:sp>
      <p:sp>
        <p:nvSpPr>
          <p:cNvPr name="Freeform 11" id="11"/>
          <p:cNvSpPr/>
          <p:nvPr/>
        </p:nvSpPr>
        <p:spPr>
          <a:xfrm flipH="false" flipV="false" rot="0">
            <a:off x="1028700" y="2016121"/>
            <a:ext cx="4693347" cy="6857163"/>
          </a:xfrm>
          <a:custGeom>
            <a:avLst/>
            <a:gdLst/>
            <a:ahLst/>
            <a:cxnLst/>
            <a:rect r="r" b="b" t="t" l="l"/>
            <a:pathLst>
              <a:path h="6857163" w="4693347">
                <a:moveTo>
                  <a:pt x="0" y="0"/>
                </a:moveTo>
                <a:lnTo>
                  <a:pt x="4693347" y="0"/>
                </a:lnTo>
                <a:lnTo>
                  <a:pt x="4693347" y="6857162"/>
                </a:lnTo>
                <a:lnTo>
                  <a:pt x="0" y="6857162"/>
                </a:lnTo>
                <a:lnTo>
                  <a:pt x="0" y="0"/>
                </a:lnTo>
                <a:close/>
              </a:path>
            </a:pathLst>
          </a:custGeom>
          <a:blipFill>
            <a:blip r:embed="rId6"/>
            <a:stretch>
              <a:fillRect l="0" t="0" r="0" b="0"/>
            </a:stretch>
          </a:blipFill>
        </p:spPr>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Ian Paisley, 1926-2014</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2016121"/>
            <a:ext cx="5847378" cy="3317361"/>
          </a:xfrm>
          <a:custGeom>
            <a:avLst/>
            <a:gdLst/>
            <a:ahLst/>
            <a:cxnLst/>
            <a:rect r="r" b="b" t="t" l="l"/>
            <a:pathLst>
              <a:path h="3317361" w="5847378">
                <a:moveTo>
                  <a:pt x="0" y="0"/>
                </a:moveTo>
                <a:lnTo>
                  <a:pt x="5847378" y="0"/>
                </a:lnTo>
                <a:lnTo>
                  <a:pt x="5847378" y="3317360"/>
                </a:lnTo>
                <a:lnTo>
                  <a:pt x="0" y="3317360"/>
                </a:lnTo>
                <a:lnTo>
                  <a:pt x="0" y="0"/>
                </a:lnTo>
                <a:close/>
              </a:path>
            </a:pathLst>
          </a:custGeom>
          <a:blipFill>
            <a:blip r:embed="rId6"/>
            <a:stretch>
              <a:fillRect l="0" t="0" r="-1082" b="0"/>
            </a:stretch>
          </a:blipFill>
        </p:spPr>
      </p:sp>
      <p:sp>
        <p:nvSpPr>
          <p:cNvPr name="TextBox 11" id="11"/>
          <p:cNvSpPr txBox="true"/>
          <p:nvPr/>
        </p:nvSpPr>
        <p:spPr>
          <a:xfrm rot="0">
            <a:off x="7008775" y="2591222"/>
            <a:ext cx="9629880" cy="2657475"/>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John Hume was born in Derry City in 1937. He w</a:t>
            </a:r>
            <a:r>
              <a:rPr lang="en-US" sz="2999">
                <a:solidFill>
                  <a:srgbClr val="000000"/>
                </a:solidFill>
                <a:latin typeface="Arial"/>
              </a:rPr>
              <a:t>orked as a teacher and became involved in the local community. He helped found the Derry Credit Union and campaigned for better housing and an university in the city.</a:t>
            </a:r>
          </a:p>
        </p:txBody>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John Hume, 1937-2020</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17" id="17"/>
          <p:cNvSpPr txBox="true"/>
          <p:nvPr/>
        </p:nvSpPr>
        <p:spPr>
          <a:xfrm rot="0">
            <a:off x="7008775" y="1839174"/>
            <a:ext cx="9800820" cy="663576"/>
          </a:xfrm>
          <a:prstGeom prst="rect">
            <a:avLst/>
          </a:prstGeom>
        </p:spPr>
        <p:txBody>
          <a:bodyPr anchor="t" rtlCol="false" tIns="0" lIns="0" bIns="0" rIns="0">
            <a:spAutoFit/>
          </a:bodyPr>
          <a:lstStyle/>
          <a:p>
            <a:pPr algn="l">
              <a:lnSpc>
                <a:spcPts val="4899"/>
              </a:lnSpc>
            </a:pPr>
            <a:r>
              <a:rPr lang="en-US" sz="3499">
                <a:solidFill>
                  <a:srgbClr val="004716"/>
                </a:solidFill>
                <a:latin typeface="Arial Bold Italics"/>
              </a:rPr>
              <a:t>Early Life</a:t>
            </a:r>
          </a:p>
        </p:txBody>
      </p:sp>
      <p:sp>
        <p:nvSpPr>
          <p:cNvPr name="TextBox 18" id="18"/>
          <p:cNvSpPr txBox="true"/>
          <p:nvPr/>
        </p:nvSpPr>
        <p:spPr>
          <a:xfrm rot="0">
            <a:off x="1028700" y="6222884"/>
            <a:ext cx="15609955" cy="3181350"/>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Hume became involved in the Civil Rights Movement after the failure of his housing and university campaigns. </a:t>
            </a:r>
            <a:r>
              <a:rPr lang="en-US" sz="2999">
                <a:solidFill>
                  <a:srgbClr val="000000"/>
                </a:solidFill>
                <a:latin typeface="Arial"/>
              </a:rPr>
              <a:t>He was a founding member of the NICRA and believed in peaceful means and opposed all forms of violence. He was elected to Stormont in 1969. In 1970, he helped found the SDLP to give a new, peaceful voice to Nationalists. As the violence worsened throughout the early 1970s, he repeatedly rejected the use of force as a means of achieving change. </a:t>
            </a:r>
          </a:p>
        </p:txBody>
      </p:sp>
      <p:sp>
        <p:nvSpPr>
          <p:cNvPr name="TextBox 19" id="19"/>
          <p:cNvSpPr txBox="true"/>
          <p:nvPr/>
        </p:nvSpPr>
        <p:spPr>
          <a:xfrm rot="0">
            <a:off x="1028700" y="5521208"/>
            <a:ext cx="15695425" cy="663576"/>
          </a:xfrm>
          <a:prstGeom prst="rect">
            <a:avLst/>
          </a:prstGeom>
        </p:spPr>
        <p:txBody>
          <a:bodyPr anchor="t" rtlCol="false" tIns="0" lIns="0" bIns="0" rIns="0">
            <a:spAutoFit/>
          </a:bodyPr>
          <a:lstStyle/>
          <a:p>
            <a:pPr algn="l">
              <a:lnSpc>
                <a:spcPts val="4899"/>
              </a:lnSpc>
            </a:pPr>
            <a:r>
              <a:rPr lang="en-US" sz="3499">
                <a:solidFill>
                  <a:srgbClr val="004716"/>
                </a:solidFill>
                <a:latin typeface="Arial Bold Italics"/>
              </a:rPr>
              <a:t>Civil Rights Activist</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07553"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John Hume, 1937-2020</a:t>
            </a:r>
          </a:p>
        </p:txBody>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14" id="14"/>
          <p:cNvSpPr txBox="true"/>
          <p:nvPr/>
        </p:nvSpPr>
        <p:spPr>
          <a:xfrm rot="0">
            <a:off x="1007553" y="2368546"/>
            <a:ext cx="15609955" cy="44132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As a senior member of the SDLP, he was appointed Minister for Commerce in the Sunningdale Power-Sharing Executive. After the collapse of the </a:t>
            </a:r>
            <a:r>
              <a:rPr lang="en-US" sz="2499">
                <a:solidFill>
                  <a:srgbClr val="000000"/>
                </a:solidFill>
                <a:latin typeface="Arial Bold"/>
              </a:rPr>
              <a:t>Sunningdale Agreement</a:t>
            </a:r>
            <a:r>
              <a:rPr lang="en-US" sz="2499">
                <a:solidFill>
                  <a:srgbClr val="000000"/>
                </a:solidFill>
                <a:latin typeface="Arial"/>
              </a:rPr>
              <a:t>, he began working closely with the Irish government. He b</a:t>
            </a:r>
            <a:r>
              <a:rPr lang="en-US" sz="2499">
                <a:solidFill>
                  <a:srgbClr val="000000"/>
                </a:solidFill>
                <a:latin typeface="Arial"/>
              </a:rPr>
              <a:t>ecame leader of the SDLP in 1979. He also began working with senior leaders in the USA, such as Senator </a:t>
            </a:r>
            <a:r>
              <a:rPr lang="en-US" sz="2499">
                <a:solidFill>
                  <a:srgbClr val="000000"/>
                </a:solidFill>
                <a:latin typeface="Arial Bold"/>
              </a:rPr>
              <a:t>Ted Kennedy</a:t>
            </a:r>
            <a:r>
              <a:rPr lang="en-US" sz="2499">
                <a:solidFill>
                  <a:srgbClr val="000000"/>
                </a:solidFill>
                <a:latin typeface="Arial"/>
              </a:rPr>
              <a:t> and President </a:t>
            </a:r>
            <a:r>
              <a:rPr lang="en-US" sz="2499">
                <a:solidFill>
                  <a:srgbClr val="000000"/>
                </a:solidFill>
                <a:latin typeface="Arial Bold"/>
              </a:rPr>
              <a:t>Ronald Reagan</a:t>
            </a:r>
            <a:r>
              <a:rPr lang="en-US" sz="2499">
                <a:solidFill>
                  <a:srgbClr val="000000"/>
                </a:solidFill>
                <a:latin typeface="Arial"/>
              </a:rPr>
              <a:t>, to get them to put pressure on the British government. </a:t>
            </a:r>
          </a:p>
          <a:p>
            <a:pPr algn="just">
              <a:lnSpc>
                <a:spcPts val="3499"/>
              </a:lnSpc>
            </a:pPr>
            <a:r>
              <a:rPr lang="en-US" sz="2499">
                <a:solidFill>
                  <a:srgbClr val="000000"/>
                </a:solidFill>
                <a:latin typeface="Arial"/>
              </a:rPr>
              <a:t>He s</a:t>
            </a:r>
            <a:r>
              <a:rPr lang="en-US" sz="2499">
                <a:solidFill>
                  <a:srgbClr val="000000"/>
                </a:solidFill>
                <a:latin typeface="Arial"/>
              </a:rPr>
              <a:t>trongly supported the </a:t>
            </a:r>
            <a:r>
              <a:rPr lang="en-US" sz="2499">
                <a:solidFill>
                  <a:srgbClr val="000000"/>
                </a:solidFill>
                <a:latin typeface="Arial Bold"/>
              </a:rPr>
              <a:t>Anglo-Irish Agreement in 1985</a:t>
            </a:r>
            <a:r>
              <a:rPr lang="en-US" sz="2499">
                <a:solidFill>
                  <a:srgbClr val="000000"/>
                </a:solidFill>
                <a:latin typeface="Arial"/>
              </a:rPr>
              <a:t>, which he played a role in negotiating behind the scenes. He then began holding talks with Gerry Adams, the leader of Sinn Féin. He was criticised for it, as the IRA were still killing people. His work paid off with the IRA ceasefire (1994) and the </a:t>
            </a:r>
            <a:r>
              <a:rPr lang="en-US" sz="2499">
                <a:solidFill>
                  <a:srgbClr val="000000"/>
                </a:solidFill>
                <a:latin typeface="Arial Bold"/>
              </a:rPr>
              <a:t>Good Friday Agreement</a:t>
            </a:r>
            <a:r>
              <a:rPr lang="en-US" sz="2499">
                <a:solidFill>
                  <a:srgbClr val="000000"/>
                </a:solidFill>
                <a:latin typeface="Arial"/>
              </a:rPr>
              <a:t> (1998). The Good Friday Agreement embodied Hume's ideals of a shared Northern Ireland based on equality and respect; ideals that he had argued for since the 1960s. He retired as SDLP leader in 2004.</a:t>
            </a:r>
          </a:p>
        </p:txBody>
      </p:sp>
      <p:sp>
        <p:nvSpPr>
          <p:cNvPr name="TextBox 15" id="15"/>
          <p:cNvSpPr txBox="true"/>
          <p:nvPr/>
        </p:nvSpPr>
        <p:spPr>
          <a:xfrm rot="0">
            <a:off x="1007553" y="1901821"/>
            <a:ext cx="15609955" cy="561975"/>
          </a:xfrm>
          <a:prstGeom prst="rect">
            <a:avLst/>
          </a:prstGeom>
        </p:spPr>
        <p:txBody>
          <a:bodyPr anchor="t" rtlCol="false" tIns="0" lIns="0" bIns="0" rIns="0">
            <a:spAutoFit/>
          </a:bodyPr>
          <a:lstStyle/>
          <a:p>
            <a:pPr algn="l">
              <a:lnSpc>
                <a:spcPts val="4199"/>
              </a:lnSpc>
            </a:pPr>
            <a:r>
              <a:rPr lang="en-US" sz="2999">
                <a:solidFill>
                  <a:srgbClr val="004716"/>
                </a:solidFill>
                <a:latin typeface="Arial Bold Italics"/>
              </a:rPr>
              <a:t>The Search For Peace</a:t>
            </a:r>
          </a:p>
        </p:txBody>
      </p:sp>
      <p:sp>
        <p:nvSpPr>
          <p:cNvPr name="TextBox 16" id="16"/>
          <p:cNvSpPr txBox="true"/>
          <p:nvPr/>
        </p:nvSpPr>
        <p:spPr>
          <a:xfrm rot="0">
            <a:off x="2200859" y="11779882"/>
            <a:ext cx="12189651" cy="663576"/>
          </a:xfrm>
          <a:prstGeom prst="rect">
            <a:avLst/>
          </a:prstGeom>
        </p:spPr>
        <p:txBody>
          <a:bodyPr anchor="t" rtlCol="false" tIns="0" lIns="0" bIns="0" rIns="0">
            <a:spAutoFit/>
          </a:bodyPr>
          <a:lstStyle/>
          <a:p>
            <a:pPr algn="l">
              <a:lnSpc>
                <a:spcPts val="4899"/>
              </a:lnSpc>
            </a:pPr>
            <a:r>
              <a:rPr lang="en-US" sz="3499">
                <a:solidFill>
                  <a:srgbClr val="004716"/>
                </a:solidFill>
                <a:latin typeface="Arial Bold Italics"/>
              </a:rPr>
              <a:t>The Search For Peace</a:t>
            </a:r>
          </a:p>
        </p:txBody>
      </p:sp>
      <p:sp>
        <p:nvSpPr>
          <p:cNvPr name="TextBox 17" id="17"/>
          <p:cNvSpPr txBox="true"/>
          <p:nvPr/>
        </p:nvSpPr>
        <p:spPr>
          <a:xfrm rot="0">
            <a:off x="1028700" y="7340886"/>
            <a:ext cx="15588807" cy="17843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Along with Ulster Unionist Party leader, David Trimble, Hume was awarded the </a:t>
            </a:r>
            <a:r>
              <a:rPr lang="en-US" sz="2499">
                <a:solidFill>
                  <a:srgbClr val="000000"/>
                </a:solidFill>
                <a:latin typeface="Arial Bold"/>
              </a:rPr>
              <a:t>Nobel Peace Prize </a:t>
            </a:r>
            <a:r>
              <a:rPr lang="en-US" sz="2499">
                <a:solidFill>
                  <a:srgbClr val="000000"/>
                </a:solidFill>
                <a:latin typeface="Arial"/>
              </a:rPr>
              <a:t>in 1998 for their work during the peace process. </a:t>
            </a:r>
            <a:r>
              <a:rPr lang="en-US" sz="2499">
                <a:solidFill>
                  <a:srgbClr val="000000"/>
                </a:solidFill>
                <a:latin typeface="Arial"/>
              </a:rPr>
              <a:t>Hume belongs to the same tradition in Irish history as Daniel O’Connell and Charles Stewart Parnell: men who believed Ireland’s problems could only be resolved peacefully. He died in 2020 at the age of 83.</a:t>
            </a:r>
          </a:p>
        </p:txBody>
      </p:sp>
      <p:sp>
        <p:nvSpPr>
          <p:cNvPr name="TextBox 18" id="18"/>
          <p:cNvSpPr txBox="true"/>
          <p:nvPr/>
        </p:nvSpPr>
        <p:spPr>
          <a:xfrm rot="0">
            <a:off x="1028700" y="6791610"/>
            <a:ext cx="15588807" cy="561975"/>
          </a:xfrm>
          <a:prstGeom prst="rect">
            <a:avLst/>
          </a:prstGeom>
        </p:spPr>
        <p:txBody>
          <a:bodyPr anchor="t" rtlCol="false" tIns="0" lIns="0" bIns="0" rIns="0">
            <a:spAutoFit/>
          </a:bodyPr>
          <a:lstStyle/>
          <a:p>
            <a:pPr algn="l">
              <a:lnSpc>
                <a:spcPts val="4199"/>
              </a:lnSpc>
            </a:pPr>
            <a:r>
              <a:rPr lang="en-US" sz="2999">
                <a:solidFill>
                  <a:srgbClr val="004716"/>
                </a:solidFill>
                <a:latin typeface="Arial Bold Italics"/>
              </a:rPr>
              <a:t>Legacy</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283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9B48"/>
                </a:solidFill>
                <a:latin typeface="Arial"/>
              </a:rPr>
              <a:t>What did the two governments agree in the Anglo-Irish Agreement in 1985?</a:t>
            </a:r>
          </a:p>
          <a:p>
            <a:pPr algn="l" marL="539749" indent="-269875" lvl="1">
              <a:lnSpc>
                <a:spcPts val="3499"/>
              </a:lnSpc>
              <a:buAutoNum type="arabicPeriod" startAt="1"/>
            </a:pPr>
            <a:r>
              <a:rPr lang="en-US" sz="2499">
                <a:solidFill>
                  <a:srgbClr val="009B48"/>
                </a:solidFill>
                <a:latin typeface="Arial"/>
              </a:rPr>
              <a:t>What was the Unionist reaction to the Anglo-Irish Agreement?</a:t>
            </a:r>
          </a:p>
          <a:p>
            <a:pPr algn="l" marL="539749" indent="-269875" lvl="1">
              <a:lnSpc>
                <a:spcPts val="3499"/>
              </a:lnSpc>
              <a:buAutoNum type="arabicPeriod" startAt="1"/>
            </a:pPr>
            <a:r>
              <a:rPr lang="en-US" sz="2499">
                <a:solidFill>
                  <a:srgbClr val="009B48"/>
                </a:solidFill>
                <a:latin typeface="Arial"/>
              </a:rPr>
              <a:t>What was the Downing Street Declaration?</a:t>
            </a:r>
          </a:p>
          <a:p>
            <a:pPr algn="l" marL="539749" indent="-269875" lvl="1">
              <a:lnSpc>
                <a:spcPts val="3499"/>
              </a:lnSpc>
              <a:buAutoNum type="arabicPeriod" startAt="1"/>
            </a:pPr>
            <a:r>
              <a:rPr lang="en-US" sz="2499">
                <a:solidFill>
                  <a:srgbClr val="009B48"/>
                </a:solidFill>
                <a:latin typeface="Arial"/>
              </a:rPr>
              <a:t>When did (a) the IRA and (b) the loyalists call ceasefires?</a:t>
            </a:r>
          </a:p>
          <a:p>
            <a:pPr algn="l" marL="539749" indent="-269875" lvl="1">
              <a:lnSpc>
                <a:spcPts val="3499"/>
              </a:lnSpc>
              <a:buAutoNum type="arabicPeriod" startAt="1"/>
            </a:pPr>
            <a:r>
              <a:rPr lang="en-US" sz="2499">
                <a:solidFill>
                  <a:srgbClr val="009B48"/>
                </a:solidFill>
                <a:latin typeface="Arial"/>
              </a:rPr>
              <a:t>Who were the main leaders involved in the talks in the late 1990s?</a:t>
            </a:r>
          </a:p>
          <a:p>
            <a:pPr algn="l" marL="539749" indent="-269875" lvl="1">
              <a:lnSpc>
                <a:spcPts val="3499"/>
              </a:lnSpc>
              <a:buAutoNum type="arabicPeriod" startAt="1"/>
            </a:pPr>
            <a:r>
              <a:rPr lang="en-US" sz="2499">
                <a:solidFill>
                  <a:srgbClr val="009B48"/>
                </a:solidFill>
                <a:latin typeface="Arial"/>
              </a:rPr>
              <a:t>What were the main terms of the Good Friday Agreement of 1998?</a:t>
            </a:r>
          </a:p>
          <a:p>
            <a:pPr algn="l" marL="539749" indent="-269875" lvl="1">
              <a:lnSpc>
                <a:spcPts val="3499"/>
              </a:lnSpc>
              <a:buAutoNum type="arabicPeriod" startAt="1"/>
            </a:pPr>
            <a:r>
              <a:rPr lang="en-US" sz="2499">
                <a:solidFill>
                  <a:srgbClr val="009B48"/>
                </a:solidFill>
                <a:latin typeface="Arial"/>
              </a:rPr>
              <a:t>Did the Good Friday Agreement enjoy strong public support? Give reasons for your answer.</a:t>
            </a:r>
          </a:p>
          <a:p>
            <a:pPr algn="l" marL="539749" indent="-269875" lvl="1">
              <a:lnSpc>
                <a:spcPts val="3499"/>
              </a:lnSpc>
              <a:buAutoNum type="arabicPeriod" startAt="1"/>
            </a:pPr>
            <a:r>
              <a:rPr lang="en-US" sz="2499">
                <a:solidFill>
                  <a:srgbClr val="009B48"/>
                </a:solidFill>
                <a:latin typeface="Arial"/>
              </a:rPr>
              <a:t>How did John Hume contribute to achieving peace in Northern Ireland?</a:t>
            </a:r>
          </a:p>
          <a:p>
            <a:pPr algn="l" marL="539749" indent="-269875" lvl="1">
              <a:lnSpc>
                <a:spcPts val="3499"/>
              </a:lnSpc>
              <a:buAutoNum type="arabicPeriod" startAt="1"/>
            </a:pPr>
            <a:r>
              <a:rPr lang="en-US" sz="2499">
                <a:solidFill>
                  <a:srgbClr val="009B48"/>
                </a:solidFill>
                <a:latin typeface="Arial"/>
              </a:rPr>
              <a:t>Describe how John Hume is an example of a leader in the parliamentary tradition of Irish history.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a:solidFill>
                  <a:srgbClr val="0DA33B"/>
                </a:solidFill>
                <a:latin typeface="Arial Bold"/>
              </a:rPr>
              <a:t>30.7: SUMMARY</a:t>
            </a:r>
          </a:p>
        </p:txBody>
      </p:sp>
      <p:sp>
        <p:nvSpPr>
          <p:cNvPr name="TextBox 4" id="4"/>
          <p:cNvSpPr txBox="true"/>
          <p:nvPr/>
        </p:nvSpPr>
        <p:spPr>
          <a:xfrm rot="0">
            <a:off x="3142153" y="3738872"/>
            <a:ext cx="12003694" cy="1343025"/>
          </a:xfrm>
          <a:prstGeom prst="rect">
            <a:avLst/>
          </a:prstGeom>
        </p:spPr>
        <p:txBody>
          <a:bodyPr anchor="t" rtlCol="false" tIns="0" lIns="0" bIns="0" rIns="0">
            <a:spAutoFit/>
          </a:bodyPr>
          <a:lstStyle/>
          <a:p>
            <a:pPr algn="ctr">
              <a:lnSpc>
                <a:spcPts val="10349"/>
              </a:lnSpc>
            </a:pPr>
            <a:r>
              <a:rPr lang="en-US" sz="9000" spc="2475">
                <a:solidFill>
                  <a:srgbClr val="FFFFFF"/>
                </a:solidFill>
                <a:latin typeface="Daydream"/>
              </a:rPr>
              <a:t>30.7: summary</a:t>
            </a:r>
          </a:p>
        </p:txBody>
      </p:sp>
      <p:grpSp>
        <p:nvGrpSpPr>
          <p:cNvPr name="Group 5" id="5"/>
          <p:cNvGrpSpPr/>
          <p:nvPr/>
        </p:nvGrpSpPr>
        <p:grpSpPr>
          <a:xfrm rot="0">
            <a:off x="14337590" y="9725311"/>
            <a:ext cx="3950410" cy="561689"/>
            <a:chOff x="0" y="0"/>
            <a:chExt cx="5267213" cy="748919"/>
          </a:xfrm>
        </p:grpSpPr>
        <p:sp>
          <p:nvSpPr>
            <p:cNvPr name="Freeform 6" id="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
        <p:nvSpPr>
          <p:cNvPr name="TextBox 10" id="10"/>
          <p:cNvSpPr txBox="true"/>
          <p:nvPr/>
        </p:nvSpPr>
        <p:spPr>
          <a:xfrm rot="0">
            <a:off x="15463983" y="-14772"/>
            <a:ext cx="237853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1920-2007</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49847" y="196891"/>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28700" y="1336712"/>
            <a:ext cx="15609955" cy="8366125"/>
          </a:xfrm>
          <a:prstGeom prst="rect">
            <a:avLst/>
          </a:prstGeom>
        </p:spPr>
        <p:txBody>
          <a:bodyPr anchor="t" rtlCol="false" tIns="0" lIns="0" bIns="0" rIns="0">
            <a:spAutoFit/>
          </a:bodyPr>
          <a:lstStyle/>
          <a:p>
            <a:pPr algn="l" marL="539753" indent="-269876" lvl="1">
              <a:lnSpc>
                <a:spcPts val="3500"/>
              </a:lnSpc>
              <a:buFont typeface="Arial"/>
              <a:buChar char="•"/>
            </a:pPr>
            <a:r>
              <a:rPr lang="en-US" sz="2500">
                <a:solidFill>
                  <a:srgbClr val="000000"/>
                </a:solidFill>
                <a:latin typeface="Arial"/>
              </a:rPr>
              <a:t>Northern Ireland was established in 1921 after partition; the Unionist Party represented the majority-Protestant population and actively excluded Catholics from positions of power.</a:t>
            </a:r>
          </a:p>
          <a:p>
            <a:pPr algn="l" marL="539753" indent="-269876" lvl="1">
              <a:lnSpc>
                <a:spcPts val="3500"/>
              </a:lnSpc>
              <a:buFont typeface="Arial"/>
              <a:buChar char="•"/>
            </a:pPr>
            <a:r>
              <a:rPr lang="en-US" sz="2500">
                <a:solidFill>
                  <a:srgbClr val="000000"/>
                </a:solidFill>
                <a:latin typeface="Arial"/>
              </a:rPr>
              <a:t>Catholics were discriminated against in housing, employment and politics through the use of gerrymandering and multiple votes. </a:t>
            </a:r>
          </a:p>
          <a:p>
            <a:pPr algn="l" marL="539753" indent="-269876" lvl="1">
              <a:lnSpc>
                <a:spcPts val="3500"/>
              </a:lnSpc>
              <a:buFont typeface="Arial"/>
              <a:buChar char="•"/>
            </a:pPr>
            <a:r>
              <a:rPr lang="en-US" sz="2500">
                <a:solidFill>
                  <a:srgbClr val="000000"/>
                </a:solidFill>
                <a:latin typeface="Arial"/>
              </a:rPr>
              <a:t>The welfare state benefitted the Catholics through improved education and by the 1960s, new PM Terence O’Neill started to reach out to Catholics but failed to follow through with action. </a:t>
            </a:r>
          </a:p>
          <a:p>
            <a:pPr algn="l" marL="539753" indent="-269876" lvl="1">
              <a:lnSpc>
                <a:spcPts val="3500"/>
              </a:lnSpc>
              <a:buFont typeface="Arial"/>
              <a:buChar char="•"/>
            </a:pPr>
            <a:r>
              <a:rPr lang="en-US" sz="2500">
                <a:solidFill>
                  <a:srgbClr val="000000"/>
                </a:solidFill>
                <a:latin typeface="Arial"/>
              </a:rPr>
              <a:t>Catholics set up the NICRA to campaign for civil rights through peaceful means but were quickly banned and attacked, attracting violence. </a:t>
            </a:r>
          </a:p>
          <a:p>
            <a:pPr algn="l" marL="539753" indent="-269876" lvl="1">
              <a:lnSpc>
                <a:spcPts val="3500"/>
              </a:lnSpc>
              <a:buFont typeface="Arial"/>
              <a:buChar char="•"/>
            </a:pPr>
            <a:r>
              <a:rPr lang="en-US" sz="2500">
                <a:solidFill>
                  <a:srgbClr val="000000"/>
                </a:solidFill>
                <a:latin typeface="Arial"/>
              </a:rPr>
              <a:t>The British Army was sent into Northern Ireland after the Battle of the Bogside (1969) and quickly became targets for the IRA.</a:t>
            </a:r>
          </a:p>
          <a:p>
            <a:pPr algn="l" marL="539753" indent="-269876" lvl="1">
              <a:lnSpc>
                <a:spcPts val="3500"/>
              </a:lnSpc>
              <a:buFont typeface="Arial"/>
              <a:buChar char="•"/>
            </a:pPr>
            <a:r>
              <a:rPr lang="en-US" sz="2500">
                <a:solidFill>
                  <a:srgbClr val="000000"/>
                </a:solidFill>
                <a:latin typeface="Arial"/>
              </a:rPr>
              <a:t>Following Bloody Sunday (1972), the British government suspended the Stormont Parliament. The 1973 Sunningdale Agreement aimed to get the moderates of nationalist and Unionist sides to share power but collapsed due to Unionist opposition.</a:t>
            </a:r>
          </a:p>
          <a:p>
            <a:pPr algn="l" marL="539753" indent="-269876" lvl="1">
              <a:lnSpc>
                <a:spcPts val="3500"/>
              </a:lnSpc>
              <a:buFont typeface="Arial"/>
              <a:buChar char="•"/>
            </a:pPr>
            <a:r>
              <a:rPr lang="en-US" sz="2500">
                <a:solidFill>
                  <a:srgbClr val="000000"/>
                </a:solidFill>
                <a:latin typeface="Arial"/>
              </a:rPr>
              <a:t>Violence continued throughout the 1970s and 1980s, progressively getting worse which prompted the British and Irish governments to work together to find ways to end the fighting. This lead to the Anglo-Irish Agreement (1985) and the Downing Street Declaration (1993).</a:t>
            </a:r>
          </a:p>
          <a:p>
            <a:pPr algn="l" marL="539753" indent="-269876" lvl="1">
              <a:lnSpc>
                <a:spcPts val="3500"/>
              </a:lnSpc>
              <a:buFont typeface="Arial"/>
              <a:buChar char="•"/>
            </a:pPr>
            <a:r>
              <a:rPr lang="en-US" sz="2500">
                <a:solidFill>
                  <a:srgbClr val="000000"/>
                </a:solidFill>
                <a:latin typeface="Arial"/>
              </a:rPr>
              <a:t>The IRA and loyalists called ceasefires in 1994 with talks beginning once both had put their guns down.</a:t>
            </a:r>
          </a:p>
          <a:p>
            <a:pPr algn="l" marL="539753" indent="-269876" lvl="1">
              <a:lnSpc>
                <a:spcPts val="3500"/>
              </a:lnSpc>
              <a:buFont typeface="Arial"/>
              <a:buChar char="•"/>
            </a:pPr>
            <a:r>
              <a:rPr lang="en-US" sz="2500">
                <a:solidFill>
                  <a:srgbClr val="000000"/>
                </a:solidFill>
                <a:latin typeface="Arial"/>
              </a:rPr>
              <a:t>Eventually, the Good Friday Agreement was signed between the two governments and the main Northern Irish political parties in 1998; during the course of the Troubles, some 3,500 people were killed.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004716"/>
                </a:solidFill>
                <a:latin typeface="Arial Bold"/>
              </a:rPr>
              <a:t>Reflecting on... The Troubles</a:t>
            </a:r>
          </a:p>
        </p:txBody>
      </p:sp>
      <p:sp>
        <p:nvSpPr>
          <p:cNvPr name="TextBox 7" id="7"/>
          <p:cNvSpPr txBox="true"/>
          <p:nvPr/>
        </p:nvSpPr>
        <p:spPr>
          <a:xfrm rot="0">
            <a:off x="1028700" y="1746250"/>
            <a:ext cx="15609955" cy="3705225"/>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rPr>
              <a:t>The long relationship between Britain and Ireland has often been one of conflict. The violence during the three decades of the Troubles should be seen in the historical context of religious discrimination dating back to the plantations of the 1600s and the advent of physical force nationalism in 1798.</a:t>
            </a:r>
          </a:p>
          <a:p>
            <a:pPr algn="l" marL="647697" indent="-323848" lvl="1">
              <a:lnSpc>
                <a:spcPts val="4199"/>
              </a:lnSpc>
              <a:buFont typeface="Arial"/>
              <a:buChar char="•"/>
            </a:pPr>
            <a:r>
              <a:rPr lang="en-US" sz="2999">
                <a:solidFill>
                  <a:srgbClr val="000000"/>
                </a:solidFill>
                <a:latin typeface="Arial"/>
              </a:rPr>
              <a:t>Northern Ireland was, and is, a divided society: each community feels its grievances against the other. Three decades of violence did little to improve this but the failure of that violence to change the status of Northern Ireland did highlight the futility of terrorism.</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The establishment of Northern Ireland</a:t>
            </a:r>
          </a:p>
        </p:txBody>
      </p:sp>
      <p:sp>
        <p:nvSpPr>
          <p:cNvPr name="TextBox 8" id="8"/>
          <p:cNvSpPr txBox="true"/>
          <p:nvPr/>
        </p:nvSpPr>
        <p:spPr>
          <a:xfrm rot="0">
            <a:off x="1028700" y="1911346"/>
            <a:ext cx="1196015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While nationalists in the south of Ireland were trying to achieve independence, norther unionists wanted to remain in the United Kingdom.</a:t>
            </a:r>
          </a:p>
          <a:p>
            <a:pPr algn="l">
              <a:lnSpc>
                <a:spcPts val="3500"/>
              </a:lnSpc>
            </a:pPr>
            <a:r>
              <a:rPr lang="en-US" sz="2500">
                <a:solidFill>
                  <a:srgbClr val="000000"/>
                </a:solidFill>
                <a:latin typeface="Arial"/>
              </a:rPr>
              <a:t>The new state of Northern Ireland was set up under the </a:t>
            </a:r>
            <a:r>
              <a:rPr lang="en-US" sz="2500">
                <a:solidFill>
                  <a:srgbClr val="000000"/>
                </a:solidFill>
                <a:latin typeface="Arial Bold"/>
              </a:rPr>
              <a:t>Government of Ireland Act 1920</a:t>
            </a:r>
            <a:r>
              <a:rPr lang="en-US" sz="2500">
                <a:solidFill>
                  <a:srgbClr val="000000"/>
                </a:solidFill>
                <a:latin typeface="Arial"/>
              </a:rPr>
              <a:t>, with the six counties of </a:t>
            </a:r>
            <a:r>
              <a:rPr lang="en-US" sz="2500">
                <a:solidFill>
                  <a:srgbClr val="000000"/>
                </a:solidFill>
                <a:latin typeface="Arial Bold"/>
              </a:rPr>
              <a:t>Armagh, Antrim, Down, Derry, Tyrone and Fermanagh. </a:t>
            </a:r>
            <a:r>
              <a:rPr lang="en-US" sz="2500">
                <a:solidFill>
                  <a:srgbClr val="000000"/>
                </a:solidFill>
                <a:latin typeface="Arial"/>
              </a:rPr>
              <a:t>It had a form of Home Rule with its own parliament, later based at </a:t>
            </a:r>
            <a:r>
              <a:rPr lang="en-US" sz="2500">
                <a:solidFill>
                  <a:srgbClr val="000000"/>
                </a:solidFill>
                <a:latin typeface="Arial Bold"/>
              </a:rPr>
              <a:t>Stormont, Belfast</a:t>
            </a:r>
            <a:r>
              <a:rPr lang="en-US" sz="2500">
                <a:solidFill>
                  <a:srgbClr val="000000"/>
                </a:solidFill>
                <a:latin typeface="Arial"/>
              </a:rPr>
              <a:t>. It was in control of internal affairs such as education and health care. This </a:t>
            </a:r>
            <a:r>
              <a:rPr lang="en-US" sz="2500" u="sng">
                <a:solidFill>
                  <a:srgbClr val="000000"/>
                </a:solidFill>
                <a:latin typeface="Arial"/>
              </a:rPr>
              <a:t>separation of the north and south of Ireland into two different states</a:t>
            </a:r>
            <a:r>
              <a:rPr lang="en-US" sz="2500">
                <a:solidFill>
                  <a:srgbClr val="000000"/>
                </a:solidFill>
                <a:latin typeface="Arial"/>
              </a:rPr>
              <a:t> was called </a:t>
            </a:r>
            <a:r>
              <a:rPr lang="en-US" sz="2500">
                <a:solidFill>
                  <a:srgbClr val="000000"/>
                </a:solidFill>
                <a:latin typeface="Arial Bold"/>
              </a:rPr>
              <a:t>partition</a:t>
            </a:r>
            <a:r>
              <a:rPr lang="en-US" sz="2500">
                <a:solidFill>
                  <a:srgbClr val="000000"/>
                </a:solidFill>
                <a:latin typeface="Arial"/>
              </a:rPr>
              <a:t>.</a:t>
            </a:r>
          </a:p>
          <a:p>
            <a:pPr algn="l">
              <a:lnSpc>
                <a:spcPts val="3500"/>
              </a:lnSpc>
            </a:pPr>
            <a:r>
              <a:rPr lang="en-US" sz="2500">
                <a:solidFill>
                  <a:srgbClr val="000000"/>
                </a:solidFill>
                <a:latin typeface="Arial Bold"/>
              </a:rPr>
              <a:t>James Craig </a:t>
            </a:r>
            <a:r>
              <a:rPr lang="en-US" sz="2500">
                <a:solidFill>
                  <a:srgbClr val="000000"/>
                </a:solidFill>
                <a:latin typeface="Arial"/>
              </a:rPr>
              <a:t>became Northern Ireland's first prime minister in 1920. The unionists refused to join the Irish Free State in 1921. Northern Ireland sent 12 MPs to Westminster from 1920, while its Northern Ireland parliament was dominated by the Unionist Party. Nationalists in Northern Ireland, led by </a:t>
            </a:r>
            <a:r>
              <a:rPr lang="en-US" sz="2500">
                <a:solidFill>
                  <a:srgbClr val="000000"/>
                </a:solidFill>
                <a:latin typeface="Arial Bold"/>
              </a:rPr>
              <a:t>Joseph Devlin</a:t>
            </a:r>
            <a:r>
              <a:rPr lang="en-US" sz="2500">
                <a:solidFill>
                  <a:srgbClr val="000000"/>
                </a:solidFill>
                <a:latin typeface="Arial"/>
              </a:rPr>
              <a:t>, would not take their seats for six years in protests against the new state. This left the Unionist Party without any opposition.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3" id="13"/>
          <p:cNvSpPr/>
          <p:nvPr/>
        </p:nvSpPr>
        <p:spPr>
          <a:xfrm flipH="false" flipV="false" rot="0">
            <a:off x="12988850" y="2016121"/>
            <a:ext cx="3649804" cy="3980655"/>
          </a:xfrm>
          <a:custGeom>
            <a:avLst/>
            <a:gdLst/>
            <a:ahLst/>
            <a:cxnLst/>
            <a:rect r="r" b="b" t="t" l="l"/>
            <a:pathLst>
              <a:path h="3980655" w="3649804">
                <a:moveTo>
                  <a:pt x="0" y="0"/>
                </a:moveTo>
                <a:lnTo>
                  <a:pt x="3649805" y="0"/>
                </a:lnTo>
                <a:lnTo>
                  <a:pt x="3649805" y="3980655"/>
                </a:lnTo>
                <a:lnTo>
                  <a:pt x="0" y="3980655"/>
                </a:lnTo>
                <a:lnTo>
                  <a:pt x="0" y="0"/>
                </a:lnTo>
                <a:close/>
              </a:path>
            </a:pathLst>
          </a:custGeom>
          <a:blipFill>
            <a:blip r:embed="rId6"/>
            <a:stretch>
              <a:fillRect l="-5089" t="-5333" r="-4362" b="-5000"/>
            </a:stretch>
          </a:blipFill>
        </p:spPr>
      </p:sp>
      <p:sp>
        <p:nvSpPr>
          <p:cNvPr name="Freeform 14" id="14"/>
          <p:cNvSpPr/>
          <p:nvPr/>
        </p:nvSpPr>
        <p:spPr>
          <a:xfrm flipH="false" flipV="false" rot="0">
            <a:off x="12988850" y="5614643"/>
            <a:ext cx="3649804" cy="4005757"/>
          </a:xfrm>
          <a:custGeom>
            <a:avLst/>
            <a:gdLst/>
            <a:ahLst/>
            <a:cxnLst/>
            <a:rect r="r" b="b" t="t" l="l"/>
            <a:pathLst>
              <a:path h="4005757" w="3649804">
                <a:moveTo>
                  <a:pt x="0" y="0"/>
                </a:moveTo>
                <a:lnTo>
                  <a:pt x="3649805" y="0"/>
                </a:lnTo>
                <a:lnTo>
                  <a:pt x="3649805" y="4005757"/>
                </a:lnTo>
                <a:lnTo>
                  <a:pt x="0" y="4005757"/>
                </a:lnTo>
                <a:lnTo>
                  <a:pt x="0" y="0"/>
                </a:lnTo>
                <a:close/>
              </a:path>
            </a:pathLst>
          </a:custGeom>
          <a:blipFill>
            <a:blip r:embed="rId7"/>
            <a:stretch>
              <a:fillRect l="-5122" t="-6000" r="-5487" b="-4307"/>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6" id="1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grpSp>
        <p:nvGrpSpPr>
          <p:cNvPr name="Group 8" id="8"/>
          <p:cNvGrpSpPr/>
          <p:nvPr/>
        </p:nvGrpSpPr>
        <p:grpSpPr>
          <a:xfrm rot="0">
            <a:off x="12830785" y="9702836"/>
            <a:ext cx="4108475" cy="584164"/>
            <a:chOff x="0" y="0"/>
            <a:chExt cx="5477966" cy="778885"/>
          </a:xfrm>
        </p:grpSpPr>
        <p:sp>
          <p:nvSpPr>
            <p:cNvPr name="Freeform 9" id="9"/>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2" id="12"/>
          <p:cNvSpPr txBox="true"/>
          <p:nvPr/>
        </p:nvSpPr>
        <p:spPr>
          <a:xfrm rot="0">
            <a:off x="1028700" y="2130424"/>
            <a:ext cx="15609955" cy="1085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2021 SEC Sample Q10</a:t>
            </a:r>
          </a:p>
          <a:p>
            <a:pPr algn="l">
              <a:lnSpc>
                <a:spcPts val="4199"/>
              </a:lnSpc>
            </a:pPr>
            <a:r>
              <a:rPr lang="en-US" sz="2999">
                <a:solidFill>
                  <a:srgbClr val="000000"/>
                </a:solidFill>
                <a:latin typeface="Arial"/>
              </a:rPr>
              <a:t>2023 SEC Q7</a:t>
            </a:r>
          </a:p>
        </p:txBody>
      </p:sp>
      <p:sp>
        <p:nvSpPr>
          <p:cNvPr name="TextBox 13" id="13"/>
          <p:cNvSpPr txBox="true"/>
          <p:nvPr/>
        </p:nvSpPr>
        <p:spPr>
          <a:xfrm rot="5400000">
            <a:off x="12516484" y="4806950"/>
            <a:ext cx="10287000" cy="673099"/>
          </a:xfrm>
          <a:prstGeom prst="rect">
            <a:avLst/>
          </a:prstGeom>
        </p:spPr>
        <p:txBody>
          <a:bodyPr anchor="t" rtlCol="false" tIns="0" lIns="0" bIns="0" rIns="0">
            <a:spAutoFit/>
          </a:bodyPr>
          <a:lstStyle/>
          <a:p>
            <a:pPr algn="ctr">
              <a:lnSpc>
                <a:spcPts val="49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Bogside, Derry, Northern Ireland</a:t>
            </a:r>
          </a:p>
          <a:p>
            <a:pPr algn="l">
              <a:lnSpc>
                <a:spcPts val="3500"/>
              </a:lnSpc>
            </a:pPr>
            <a:r>
              <a:rPr lang="en-US" sz="2500">
                <a:solidFill>
                  <a:srgbClr val="000000"/>
                </a:solidFill>
                <a:latin typeface="Arial"/>
              </a:rPr>
              <a:t>Maze Prison, Lisburn, Northern Ireland</a:t>
            </a:r>
          </a:p>
          <a:p>
            <a:pPr algn="l">
              <a:lnSpc>
                <a:spcPts val="3500"/>
              </a:lnSpc>
            </a:pPr>
            <a:r>
              <a:rPr lang="en-US" sz="2500">
                <a:solidFill>
                  <a:srgbClr val="000000"/>
                </a:solidFill>
                <a:latin typeface="Arial"/>
              </a:rPr>
              <a:t>Shankill Road, Belfast, Northern Ireland</a:t>
            </a:r>
          </a:p>
          <a:p>
            <a:pPr algn="l">
              <a:lnSpc>
                <a:spcPts val="3500"/>
              </a:lnSpc>
            </a:pPr>
            <a:r>
              <a:rPr lang="en-US" sz="2500">
                <a:solidFill>
                  <a:srgbClr val="000000"/>
                </a:solidFill>
                <a:latin typeface="Arial"/>
              </a:rPr>
              <a:t>Guildhall, Derry, Northern Ireland</a:t>
            </a:r>
          </a:p>
          <a:p>
            <a:pPr algn="l">
              <a:lnSpc>
                <a:spcPts val="3500"/>
              </a:lnSpc>
            </a:pPr>
            <a:r>
              <a:rPr lang="en-US" sz="2500">
                <a:solidFill>
                  <a:srgbClr val="000000"/>
                </a:solidFill>
                <a:latin typeface="Arial"/>
              </a:rPr>
              <a:t>Omagh Memorial Garden, Omagh, Northern Ireland</a:t>
            </a:r>
          </a:p>
          <a:p>
            <a:pPr algn="l">
              <a:lnSpc>
                <a:spcPts val="3500"/>
              </a:lnSpc>
            </a:pPr>
          </a:p>
        </p:txBody>
      </p:sp>
      <p:sp>
        <p:nvSpPr>
          <p:cNvPr name="TextBox 14" id="14"/>
          <p:cNvSpPr txBox="true"/>
          <p:nvPr/>
        </p:nvSpPr>
        <p:spPr>
          <a:xfrm rot="0">
            <a:off x="8833677" y="2673636"/>
            <a:ext cx="3913062"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Terence O’Neill</a:t>
            </a:r>
          </a:p>
          <a:p>
            <a:pPr algn="l">
              <a:lnSpc>
                <a:spcPts val="3500"/>
              </a:lnSpc>
            </a:pPr>
            <a:r>
              <a:rPr lang="en-US" sz="2500">
                <a:solidFill>
                  <a:srgbClr val="000000"/>
                </a:solidFill>
                <a:latin typeface="Arial"/>
              </a:rPr>
              <a:t>Brian Faulkner</a:t>
            </a:r>
          </a:p>
          <a:p>
            <a:pPr algn="l">
              <a:lnSpc>
                <a:spcPts val="3500"/>
              </a:lnSpc>
            </a:pPr>
            <a:r>
              <a:rPr lang="en-US" sz="2500">
                <a:solidFill>
                  <a:srgbClr val="000000"/>
                </a:solidFill>
                <a:latin typeface="Arial"/>
              </a:rPr>
              <a:t>Ian Paisley</a:t>
            </a:r>
          </a:p>
          <a:p>
            <a:pPr algn="l">
              <a:lnSpc>
                <a:spcPts val="3500"/>
              </a:lnSpc>
            </a:pPr>
            <a:r>
              <a:rPr lang="en-US" sz="2500">
                <a:solidFill>
                  <a:srgbClr val="000000"/>
                </a:solidFill>
                <a:latin typeface="Arial"/>
              </a:rPr>
              <a:t>Gerry Fitt</a:t>
            </a:r>
          </a:p>
          <a:p>
            <a:pPr algn="l">
              <a:lnSpc>
                <a:spcPts val="3500"/>
              </a:lnSpc>
            </a:pPr>
            <a:r>
              <a:rPr lang="en-US" sz="2500">
                <a:solidFill>
                  <a:srgbClr val="000000"/>
                </a:solidFill>
                <a:latin typeface="Arial"/>
              </a:rPr>
              <a:t>John Hume</a:t>
            </a:r>
          </a:p>
          <a:p>
            <a:pPr algn="l">
              <a:lnSpc>
                <a:spcPts val="3500"/>
              </a:lnSpc>
            </a:pPr>
            <a:r>
              <a:rPr lang="en-US" sz="2500">
                <a:solidFill>
                  <a:srgbClr val="000000"/>
                </a:solidFill>
                <a:latin typeface="Arial"/>
              </a:rPr>
              <a:t>Bernadette Devlin</a:t>
            </a:r>
          </a:p>
          <a:p>
            <a:pPr algn="l">
              <a:lnSpc>
                <a:spcPts val="3500"/>
              </a:lnSpc>
            </a:pPr>
            <a:r>
              <a:rPr lang="en-US" sz="2500">
                <a:solidFill>
                  <a:srgbClr val="000000"/>
                </a:solidFill>
                <a:latin typeface="Arial"/>
              </a:rPr>
              <a:t>Austin Currie</a:t>
            </a:r>
          </a:p>
          <a:p>
            <a:pPr algn="l">
              <a:lnSpc>
                <a:spcPts val="3500"/>
              </a:lnSpc>
            </a:pPr>
            <a:r>
              <a:rPr lang="en-US" sz="2500">
                <a:solidFill>
                  <a:srgbClr val="000000"/>
                </a:solidFill>
                <a:latin typeface="Arial"/>
              </a:rPr>
              <a:t>Gerry Adams</a:t>
            </a:r>
          </a:p>
          <a:p>
            <a:pPr algn="l">
              <a:lnSpc>
                <a:spcPts val="3500"/>
              </a:lnSpc>
            </a:pPr>
            <a:r>
              <a:rPr lang="en-US" sz="2500">
                <a:solidFill>
                  <a:srgbClr val="000000"/>
                </a:solidFill>
                <a:latin typeface="Arial"/>
              </a:rPr>
              <a:t>Martin McGuinness</a:t>
            </a:r>
          </a:p>
          <a:p>
            <a:pPr algn="l">
              <a:lnSpc>
                <a:spcPts val="3500"/>
              </a:lnSpc>
            </a:pPr>
            <a:r>
              <a:rPr lang="en-US" sz="2500">
                <a:solidFill>
                  <a:srgbClr val="000000"/>
                </a:solidFill>
                <a:latin typeface="Arial"/>
              </a:rPr>
              <a:t>Bobby Sands</a:t>
            </a:r>
          </a:p>
          <a:p>
            <a:pPr algn="l">
              <a:lnSpc>
                <a:spcPts val="3500"/>
              </a:lnSpc>
            </a:pPr>
            <a:r>
              <a:rPr lang="en-US" sz="2500">
                <a:solidFill>
                  <a:srgbClr val="000000"/>
                </a:solidFill>
                <a:latin typeface="Arial"/>
              </a:rPr>
              <a:t>Margaret Thatcher</a:t>
            </a:r>
          </a:p>
          <a:p>
            <a:pPr algn="l">
              <a:lnSpc>
                <a:spcPts val="3500"/>
              </a:lnSpc>
            </a:pPr>
            <a:r>
              <a:rPr lang="en-US" sz="2500">
                <a:solidFill>
                  <a:srgbClr val="000000"/>
                </a:solidFill>
                <a:latin typeface="Arial"/>
              </a:rPr>
              <a:t>Garret Fitzgerald</a:t>
            </a:r>
          </a:p>
          <a:p>
            <a:pPr algn="l">
              <a:lnSpc>
                <a:spcPts val="3500"/>
              </a:lnSpc>
            </a:pPr>
            <a:r>
              <a:rPr lang="en-US" sz="2500">
                <a:solidFill>
                  <a:srgbClr val="000000"/>
                </a:solidFill>
                <a:latin typeface="Arial"/>
              </a:rPr>
              <a:t>David Trimble</a:t>
            </a:r>
          </a:p>
          <a:p>
            <a:pPr algn="l">
              <a:lnSpc>
                <a:spcPts val="3500"/>
              </a:lnSpc>
            </a:pPr>
            <a:r>
              <a:rPr lang="en-US" sz="2500">
                <a:solidFill>
                  <a:srgbClr val="000000"/>
                </a:solidFill>
                <a:latin typeface="Arial"/>
              </a:rPr>
              <a:t>Tony Blair</a:t>
            </a:r>
          </a:p>
          <a:p>
            <a:pPr algn="l">
              <a:lnSpc>
                <a:spcPts val="3500"/>
              </a:lnSpc>
            </a:pPr>
            <a:r>
              <a:rPr lang="en-US" sz="2500">
                <a:solidFill>
                  <a:srgbClr val="000000"/>
                </a:solidFill>
                <a:latin typeface="Arial"/>
              </a:rPr>
              <a:t>Bertie Ahern</a:t>
            </a:r>
          </a:p>
          <a:p>
            <a:pPr algn="l">
              <a:lnSpc>
                <a:spcPts val="3500"/>
              </a:lnSpc>
            </a:pPr>
            <a:r>
              <a:rPr lang="en-US" sz="2500">
                <a:solidFill>
                  <a:srgbClr val="000000"/>
                </a:solidFill>
                <a:latin typeface="Arial"/>
              </a:rPr>
              <a:t>Betty Williams</a:t>
            </a:r>
          </a:p>
          <a:p>
            <a:pPr algn="l">
              <a:lnSpc>
                <a:spcPts val="3500"/>
              </a:lnSpc>
            </a:pPr>
            <a:r>
              <a:rPr lang="en-US" sz="2500">
                <a:solidFill>
                  <a:srgbClr val="000000"/>
                </a:solidFill>
                <a:latin typeface="Arial"/>
              </a:rPr>
              <a:t>Mairead Corrigan</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405754" y="0"/>
            <a:ext cx="11476492" cy="9725311"/>
          </a:xfrm>
          <a:custGeom>
            <a:avLst/>
            <a:gdLst/>
            <a:ahLst/>
            <a:cxnLst/>
            <a:rect r="r" b="b" t="t" l="l"/>
            <a:pathLst>
              <a:path h="9725311" w="11476492">
                <a:moveTo>
                  <a:pt x="0" y="0"/>
                </a:moveTo>
                <a:lnTo>
                  <a:pt x="11476492" y="0"/>
                </a:lnTo>
                <a:lnTo>
                  <a:pt x="1147649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The Sectarian State</a:t>
            </a:r>
          </a:p>
        </p:txBody>
      </p:sp>
      <p:sp>
        <p:nvSpPr>
          <p:cNvPr name="TextBox 8" id="8"/>
          <p:cNvSpPr txBox="true"/>
          <p:nvPr/>
        </p:nvSpPr>
        <p:spPr>
          <a:xfrm rot="0">
            <a:off x="1028700" y="1911346"/>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new Northern Irish state was a sectarian one that actively discriminated against the Catholics. </a:t>
            </a:r>
          </a:p>
          <a:p>
            <a:pPr algn="l" marL="539754" indent="-269877" lvl="1">
              <a:lnSpc>
                <a:spcPts val="3500"/>
              </a:lnSpc>
              <a:buFont typeface="Arial"/>
              <a:buChar char="•"/>
            </a:pPr>
            <a:r>
              <a:rPr lang="en-US" sz="2500">
                <a:solidFill>
                  <a:srgbClr val="000000"/>
                </a:solidFill>
                <a:latin typeface="Arial Bold"/>
              </a:rPr>
              <a:t>Gerrymandering: </a:t>
            </a:r>
            <a:r>
              <a:rPr lang="en-US" sz="2500">
                <a:solidFill>
                  <a:srgbClr val="000000"/>
                </a:solidFill>
                <a:latin typeface="Arial"/>
              </a:rPr>
              <a:t>When local elections were held in Northern Ireland, each part of a city was divide into wards. The Unionist Party made sure that the boundaries for the divisions were drawn up specifically to give unionist candidates the advantage over nationalist candidates. This </a:t>
            </a:r>
            <a:r>
              <a:rPr lang="en-US" sz="2500" u="sng">
                <a:solidFill>
                  <a:srgbClr val="000000"/>
                </a:solidFill>
                <a:latin typeface="Arial"/>
              </a:rPr>
              <a:t>rearrangement of voting districts to benefit one political party</a:t>
            </a:r>
            <a:r>
              <a:rPr lang="en-US" sz="2500">
                <a:solidFill>
                  <a:srgbClr val="000000"/>
                </a:solidFill>
                <a:latin typeface="Arial"/>
              </a:rPr>
              <a:t> is known as </a:t>
            </a:r>
            <a:r>
              <a:rPr lang="en-US" sz="2500">
                <a:solidFill>
                  <a:srgbClr val="000000"/>
                </a:solidFill>
                <a:latin typeface="Arial Bold"/>
              </a:rPr>
              <a:t>gerrymandering</a:t>
            </a:r>
            <a:r>
              <a:rPr lang="en-US" sz="2500">
                <a:solidFill>
                  <a:srgbClr val="000000"/>
                </a:solidFill>
                <a:latin typeface="Arial"/>
              </a:rPr>
              <a:t>. For example, Derry had a large Catholic population, but the Unionist Party still held the majority of council seats. Gerrymandering meant that throughout Northern Ireland, most councillors in the wards were unionists. This resulted in discrimination against nationalists in regard to housing, jobs, schools, local facilities and more.</a:t>
            </a:r>
          </a:p>
          <a:p>
            <a:pPr algn="l" marL="539754" indent="-269877" lvl="1">
              <a:lnSpc>
                <a:spcPts val="3500"/>
              </a:lnSpc>
              <a:buFont typeface="Arial"/>
              <a:buChar char="•"/>
            </a:pPr>
            <a:r>
              <a:rPr lang="en-US" sz="2500">
                <a:solidFill>
                  <a:srgbClr val="000000"/>
                </a:solidFill>
                <a:latin typeface="Arial Bold"/>
              </a:rPr>
              <a:t>Multiple votes: </a:t>
            </a:r>
            <a:r>
              <a:rPr lang="en-US" sz="2500">
                <a:solidFill>
                  <a:srgbClr val="000000"/>
                </a:solidFill>
                <a:latin typeface="Arial"/>
              </a:rPr>
              <a:t>In addition, owners of property and businesses received additional votes (and were mostly Protestants)</a:t>
            </a:r>
          </a:p>
          <a:p>
            <a:pPr algn="l" marL="539754" indent="-269877" lvl="1">
              <a:lnSpc>
                <a:spcPts val="3500"/>
              </a:lnSpc>
              <a:buFont typeface="Arial"/>
              <a:buChar char="•"/>
            </a:pPr>
            <a:r>
              <a:rPr lang="en-US" sz="2500">
                <a:solidFill>
                  <a:srgbClr val="000000"/>
                </a:solidFill>
                <a:latin typeface="Arial Bold"/>
              </a:rPr>
              <a:t>Policing:</a:t>
            </a:r>
            <a:r>
              <a:rPr lang="en-US" sz="2500">
                <a:solidFill>
                  <a:srgbClr val="000000"/>
                </a:solidFill>
                <a:latin typeface="Arial"/>
              </a:rPr>
              <a:t> The</a:t>
            </a:r>
            <a:r>
              <a:rPr lang="en-US" sz="2500">
                <a:solidFill>
                  <a:srgbClr val="000000"/>
                </a:solidFill>
                <a:latin typeface="Arial Bold"/>
              </a:rPr>
              <a:t> Royal Ulster Constabulary (RUC)</a:t>
            </a:r>
            <a:r>
              <a:rPr lang="en-US" sz="2500">
                <a:solidFill>
                  <a:srgbClr val="000000"/>
                </a:solidFill>
                <a:latin typeface="Arial"/>
              </a:rPr>
              <a:t> were an exclusively Protestant armed police force. It had part-time special constabulary units such as the </a:t>
            </a:r>
            <a:r>
              <a:rPr lang="en-US" sz="2500">
                <a:solidFill>
                  <a:srgbClr val="000000"/>
                </a:solidFill>
                <a:latin typeface="Arial Bold"/>
              </a:rPr>
              <a:t>B-Specials</a:t>
            </a:r>
            <a:r>
              <a:rPr lang="en-US" sz="2500">
                <a:solidFill>
                  <a:srgbClr val="000000"/>
                </a:solidFill>
                <a:latin typeface="Arial"/>
              </a:rPr>
              <a:t> who became known for their violence against Catholics.</a:t>
            </a:r>
          </a:p>
          <a:p>
            <a:pPr algn="l" marL="539754" indent="-269877" lvl="1">
              <a:lnSpc>
                <a:spcPts val="3500"/>
              </a:lnSpc>
              <a:buFont typeface="Arial"/>
              <a:buChar char="•"/>
            </a:pPr>
            <a:r>
              <a:rPr lang="en-US" sz="2500">
                <a:solidFill>
                  <a:srgbClr val="000000"/>
                </a:solidFill>
                <a:latin typeface="Arial Bold"/>
              </a:rPr>
              <a:t>Housing:</a:t>
            </a:r>
            <a:r>
              <a:rPr lang="en-US" sz="2500">
                <a:solidFill>
                  <a:srgbClr val="000000"/>
                </a:solidFill>
                <a:latin typeface="Arial"/>
              </a:rPr>
              <a:t> Catholics were passed over in favour of Protestants when Public Housing was being allocated.</a:t>
            </a:r>
          </a:p>
          <a:p>
            <a:pPr algn="l" marL="539754" indent="-269877" lvl="1">
              <a:lnSpc>
                <a:spcPts val="3500"/>
              </a:lnSpc>
              <a:buFont typeface="Arial"/>
              <a:buChar char="•"/>
            </a:pPr>
            <a:r>
              <a:rPr lang="en-US" sz="2500">
                <a:solidFill>
                  <a:srgbClr val="000000"/>
                </a:solidFill>
                <a:latin typeface="Arial Bold"/>
              </a:rPr>
              <a:t>Education: </a:t>
            </a:r>
            <a:r>
              <a:rPr lang="en-US" sz="2500">
                <a:solidFill>
                  <a:srgbClr val="000000"/>
                </a:solidFill>
                <a:latin typeface="Arial"/>
              </a:rPr>
              <a:t>Catholic schools received less funding from the government.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179895" y="0"/>
            <a:ext cx="15265269" cy="9725311"/>
          </a:xfrm>
          <a:custGeom>
            <a:avLst/>
            <a:gdLst/>
            <a:ahLst/>
            <a:cxnLst/>
            <a:rect r="r" b="b" t="t" l="l"/>
            <a:pathLst>
              <a:path h="9725311" w="15265269">
                <a:moveTo>
                  <a:pt x="0" y="0"/>
                </a:moveTo>
                <a:lnTo>
                  <a:pt x="15265270" y="0"/>
                </a:lnTo>
                <a:lnTo>
                  <a:pt x="15265270" y="9725311"/>
                </a:lnTo>
                <a:lnTo>
                  <a:pt x="0" y="9725311"/>
                </a:lnTo>
                <a:lnTo>
                  <a:pt x="0" y="0"/>
                </a:lnTo>
                <a:close/>
              </a:path>
            </a:pathLst>
          </a:custGeom>
          <a:blipFill>
            <a:blip r:embed="rId6"/>
            <a:stretch>
              <a:fillRect l="-2460" t="-4283" r="-2263" b="-526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Thirty: Northern Ireland and The Troubles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DAFpqy-4RUc</dc:identifier>
  <dcterms:modified xsi:type="dcterms:W3CDTF">2011-08-01T06:04:30Z</dcterms:modified>
  <cp:revision>1</cp:revision>
  <dc:title>Ch. 30 - The Troubles</dc:title>
</cp:coreProperties>
</file>